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0" r:id="rId4"/>
    <p:sldId id="293" r:id="rId5"/>
    <p:sldId id="296" r:id="rId6"/>
    <p:sldId id="294" r:id="rId7"/>
    <p:sldId id="295" r:id="rId8"/>
    <p:sldId id="297" r:id="rId9"/>
    <p:sldId id="298" r:id="rId10"/>
    <p:sldId id="299" r:id="rId11"/>
    <p:sldId id="300" r:id="rId12"/>
    <p:sldId id="308" r:id="rId13"/>
    <p:sldId id="309" r:id="rId14"/>
    <p:sldId id="310" r:id="rId15"/>
    <p:sldId id="311" r:id="rId16"/>
    <p:sldId id="312" r:id="rId17"/>
    <p:sldId id="313" r:id="rId18"/>
    <p:sldId id="331" r:id="rId19"/>
    <p:sldId id="289" r:id="rId20"/>
    <p:sldId id="291" r:id="rId21"/>
    <p:sldId id="301" r:id="rId22"/>
    <p:sldId id="302" r:id="rId23"/>
    <p:sldId id="290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292" r:id="rId32"/>
    <p:sldId id="381" r:id="rId33"/>
    <p:sldId id="353" r:id="rId34"/>
    <p:sldId id="355" r:id="rId35"/>
    <p:sldId id="356" r:id="rId36"/>
    <p:sldId id="373" r:id="rId37"/>
    <p:sldId id="357" r:id="rId38"/>
    <p:sldId id="358" r:id="rId39"/>
    <p:sldId id="359" r:id="rId40"/>
    <p:sldId id="360" r:id="rId41"/>
    <p:sldId id="370" r:id="rId42"/>
  </p:sldIdLst>
  <p:sldSz cx="12192000" cy="6858000"/>
  <p:notesSz cx="6858000" cy="9144000"/>
  <p:embeddedFontLst>
    <p:embeddedFont>
      <p:font typeface="Arial Black" panose="020B0A04020102020204" pitchFamily="34" charset="0"/>
      <p:bold r:id="rId43"/>
    </p:embeddedFont>
    <p:embeddedFont>
      <p:font typeface="Futura Lt BT" panose="020B0402020204020303" pitchFamily="34" charset="0"/>
      <p:regular r:id="rId44"/>
      <p:italic r:id="rId45"/>
    </p:embeddedFont>
    <p:embeddedFont>
      <p:font typeface="Segoe Print" panose="02000600000000000000" pitchFamily="2" charset="0"/>
      <p:regular r:id="rId46"/>
      <p:bold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Segoe UI Semilight" panose="020B0402040204020203" pitchFamily="34" charset="0"/>
      <p:regular r:id="rId54"/>
      <p:italic r:id="rId55"/>
    </p:embeddedFont>
    <p:embeddedFont>
      <p:font typeface="Segoe UI Variable Display Light" pitchFamily="2" charset="0"/>
      <p:regular r:id="rId56"/>
    </p:embeddedFont>
    <p:embeddedFont>
      <p:font typeface="Segoe UI Variable Text Light" pitchFamily="2" charset="0"/>
      <p:regular r:id="rId57"/>
    </p:embeddedFont>
    <p:embeddedFont>
      <p:font typeface="supermarket" panose="02000000000000000000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246A"/>
    <a:srgbClr val="8C0000"/>
    <a:srgbClr val="A80000"/>
    <a:srgbClr val="001C54"/>
    <a:srgbClr val="001D57"/>
    <a:srgbClr val="001B50"/>
    <a:srgbClr val="8497B0"/>
    <a:srgbClr val="3688D2"/>
    <a:srgbClr val="0CC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F0A0-E184-4816-A658-3B9B97D36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42F1-4398-42AE-913D-D0EF64E45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039D-54C8-4016-A7FA-DCB4C3B4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C9C-0533-4D97-9655-40CFD0BE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647E-9D19-4DC3-9A3E-99892B69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BA04-2EFD-45F4-8A0C-AA1B1626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5471C-227C-478C-ACBC-47E5BB2B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8FDF-4610-4835-8F3E-2CD11695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9ED1-F61B-47B8-9069-22B912D6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E748-DE3B-4EAD-8775-64DC1298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63604-72B0-44BE-A25E-ED89DA5A4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D283-2BF1-4AD5-920E-76F7AA840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7CE9-A556-4216-A98F-140652DD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85ED-5A9A-4AEF-980D-92E7C05F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7DC9-4E06-42BC-B66A-B1DE775B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F90E-E4F5-45D8-BD5E-5EC4D987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32D2-E326-474D-912E-89934D4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D63D-70A3-4B56-9C86-202A661C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8764-8477-4704-B64E-AEF444E8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A23A-8A51-40F6-9D27-C9C31271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AB3D-2062-4811-AAA9-3623448A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923B-85FE-4F7D-BB49-71EF74BD9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0147-8A10-4887-A9DC-2A15D512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7761-C452-4922-B7AD-B3962CAD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75A2-C044-40F6-836E-7C82ABA8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FEAE-CB32-4A24-AD47-576E243E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8B4E-1018-4A73-B3FC-CA6ABDB7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A0A1A-B52B-424E-8747-A4C46BD91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8ED3-25B3-452C-B6BC-2212A37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B9752-1185-45CA-AB6C-D18B1316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D2030-9BE4-4818-8578-C8AA48AC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78F4-FFF5-43D7-8F05-71C93199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C828-C27D-4A05-9A7B-E47B8285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627F-337C-47CA-B0CD-C9569C2D2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63849-9CC6-44E9-B5B9-5825733A1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48095-C998-4768-A758-489624FA4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C4671-94FF-472B-9C44-A303D083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5451F-A8FF-4FB7-86B3-548EA526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8399D-B484-4327-912B-9FDBC5C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3701-4D85-4EB2-9DF3-E2F14817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D35F0-C6F1-4B09-A128-3265FD4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A56B4-9D78-4E7A-A6CD-F5062403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9FDD4-A76B-4358-A1B1-85EE2C9A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1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119BE-3223-47D8-B5A9-EE51FDB3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3D967-CE61-454A-8674-3AC0F25D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BFB4-D0CE-4ED6-894D-19DF2FDC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0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00B4-6272-4F1A-B9CD-16A887FE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E93D-EAE5-4045-9FC3-D41D3FA11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FC2BE-1704-40A0-882B-0D414C1A5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DA4F-B1C3-4B92-A0A6-2C3EC802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FE2C2-0397-4F86-85F7-5DDC66B3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4A45-16F4-4934-A786-C652E0C5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27F8-A9C5-4249-A3BC-7E10347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ABEB-47B3-46C1-B014-A46EC9999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358E8-9729-4A32-9B4C-4FC84CC78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04B97-334B-4730-8848-8F53727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500E7-C53E-4C70-A622-3F29719A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C9A69-A3F7-44EF-9D15-40A64764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02920-87A4-4CE5-8A0A-6A311D3F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17AF-7D4B-4BC9-BA2D-A499CEB8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EACA-3641-4E74-93CE-90A94AF17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86C37-F9F3-4CB4-9608-DCB353F7F59B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33194-2AC9-4215-988D-500B11865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A156-4844-468B-8309-B44C89FDC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microsoft.com/office/2007/relationships/hdphoto" Target="../media/hdphoto6.wdp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11.wdp"/><Relationship Id="rId18" Type="http://schemas.openxmlformats.org/officeDocument/2006/relationships/image" Target="../media/image71.png"/><Relationship Id="rId26" Type="http://schemas.microsoft.com/office/2007/relationships/hdphoto" Target="../media/hdphoto12.wdp"/><Relationship Id="rId3" Type="http://schemas.openxmlformats.org/officeDocument/2006/relationships/image" Target="../media/image58.png"/><Relationship Id="rId21" Type="http://schemas.openxmlformats.org/officeDocument/2006/relationships/image" Target="../media/image74.svg"/><Relationship Id="rId7" Type="http://schemas.microsoft.com/office/2007/relationships/hdphoto" Target="../media/hdphoto8.wdp"/><Relationship Id="rId12" Type="http://schemas.openxmlformats.org/officeDocument/2006/relationships/image" Target="../media/image66.png"/><Relationship Id="rId17" Type="http://schemas.openxmlformats.org/officeDocument/2006/relationships/image" Target="../media/image70.svg"/><Relationship Id="rId25" Type="http://schemas.openxmlformats.org/officeDocument/2006/relationships/image" Target="../media/image77.png"/><Relationship Id="rId2" Type="http://schemas.openxmlformats.org/officeDocument/2006/relationships/image" Target="../media/image1.jp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microsoft.com/office/2007/relationships/hdphoto" Target="../media/hdphoto10.wdp"/><Relationship Id="rId24" Type="http://schemas.openxmlformats.org/officeDocument/2006/relationships/image" Target="../media/image26.png"/><Relationship Id="rId5" Type="http://schemas.microsoft.com/office/2007/relationships/hdphoto" Target="../media/hdphoto7.wdp"/><Relationship Id="rId15" Type="http://schemas.openxmlformats.org/officeDocument/2006/relationships/image" Target="../media/image68.svg"/><Relationship Id="rId23" Type="http://schemas.openxmlformats.org/officeDocument/2006/relationships/image" Target="../media/image76.png"/><Relationship Id="rId10" Type="http://schemas.openxmlformats.org/officeDocument/2006/relationships/image" Target="../media/image65.png"/><Relationship Id="rId19" Type="http://schemas.openxmlformats.org/officeDocument/2006/relationships/image" Target="../media/image72.svg"/><Relationship Id="rId4" Type="http://schemas.openxmlformats.org/officeDocument/2006/relationships/image" Target="../media/image59.png"/><Relationship Id="rId9" Type="http://schemas.microsoft.com/office/2007/relationships/hdphoto" Target="../media/hdphoto9.wdp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8.pn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8.png"/><Relationship Id="rId7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4.jpe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1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e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3.wdp"/><Relationship Id="rId18" Type="http://schemas.openxmlformats.org/officeDocument/2006/relationships/image" Target="../media/image33.png"/><Relationship Id="rId3" Type="http://schemas.openxmlformats.org/officeDocument/2006/relationships/image" Target="../media/image4.jpeg"/><Relationship Id="rId21" Type="http://schemas.microsoft.com/office/2007/relationships/hdphoto" Target="../media/hdphoto5.wdp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5" Type="http://schemas.microsoft.com/office/2007/relationships/hdphoto" Target="../media/hdphoto4.wdp"/><Relationship Id="rId10" Type="http://schemas.openxmlformats.org/officeDocument/2006/relationships/image" Target="../media/image28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jpe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C4C7D3-B5DA-4768-9E29-80B42A98C49F}"/>
              </a:ext>
            </a:extLst>
          </p:cNvPr>
          <p:cNvSpPr/>
          <p:nvPr/>
        </p:nvSpPr>
        <p:spPr>
          <a:xfrm>
            <a:off x="-354563" y="0"/>
            <a:ext cx="12546565" cy="6896100"/>
          </a:xfrm>
          <a:prstGeom prst="rect">
            <a:avLst/>
          </a:prstGeom>
          <a:gradFill>
            <a:gsLst>
              <a:gs pos="0">
                <a:srgbClr val="00153E"/>
              </a:gs>
              <a:gs pos="100000">
                <a:srgbClr val="00297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EF67E0-31BB-4DBA-9DC6-7D50E29850FD}"/>
              </a:ext>
            </a:extLst>
          </p:cNvPr>
          <p:cNvGrpSpPr/>
          <p:nvPr/>
        </p:nvGrpSpPr>
        <p:grpSpPr>
          <a:xfrm>
            <a:off x="-3941530" y="-3496"/>
            <a:ext cx="6988629" cy="6896100"/>
            <a:chOff x="0" y="0"/>
            <a:chExt cx="6988629" cy="68961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4BF7AE-CA05-4DA6-A1BB-C866AA1D16E3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FF6C13A-3355-4EA3-A8A5-88D8987F780F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89DDA-E92E-4913-A521-5B30E2FC6D9A}"/>
              </a:ext>
            </a:extLst>
          </p:cNvPr>
          <p:cNvGrpSpPr/>
          <p:nvPr/>
        </p:nvGrpSpPr>
        <p:grpSpPr>
          <a:xfrm>
            <a:off x="-3938422" y="-31491"/>
            <a:ext cx="6988629" cy="6896100"/>
            <a:chOff x="0" y="0"/>
            <a:chExt cx="6988629" cy="68961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367347-3941-4861-B066-9052C0AED62F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6CAEDE5-467F-49A0-B007-292853ACB61A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673AE-E8E6-4999-82B3-AAC1749B654C}"/>
              </a:ext>
            </a:extLst>
          </p:cNvPr>
          <p:cNvGrpSpPr/>
          <p:nvPr/>
        </p:nvGrpSpPr>
        <p:grpSpPr>
          <a:xfrm>
            <a:off x="1401440" y="1327978"/>
            <a:ext cx="4440518" cy="1780986"/>
            <a:chOff x="1577788" y="806824"/>
            <a:chExt cx="4440518" cy="178098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35533-C4F3-40CA-847B-0F2FA04C3AA1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BB026-502E-4DCB-81B8-074311C458A3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3F88B3-B2F4-41C3-A0C2-80C9DE251BDF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23CC00-6036-4004-A78B-C732767752C3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F829D-E76B-457C-9D9C-090A5A75AFDE}"/>
              </a:ext>
            </a:extLst>
          </p:cNvPr>
          <p:cNvGrpSpPr/>
          <p:nvPr/>
        </p:nvGrpSpPr>
        <p:grpSpPr>
          <a:xfrm flipH="1">
            <a:off x="1456459" y="4280902"/>
            <a:ext cx="4440518" cy="1780986"/>
            <a:chOff x="1577788" y="806824"/>
            <a:chExt cx="4440518" cy="178098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B46C27-8AF3-42B1-A8F9-14DB7F20CBBF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D641F5-2056-4D32-8C57-351655E33D14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ABEA1C-9F54-4820-9A1C-73ACBE0AE8B2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FDE833-3C05-4FDF-BF7A-833839EAD124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D2ECAA-1895-4915-9104-856F9B9501D6}"/>
              </a:ext>
            </a:extLst>
          </p:cNvPr>
          <p:cNvSpPr txBox="1"/>
          <p:nvPr/>
        </p:nvSpPr>
        <p:spPr>
          <a:xfrm>
            <a:off x="1167685" y="3169410"/>
            <a:ext cx="5317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THAILAND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DCD9F-4299-46CB-B4F2-42AF7BDE4378}"/>
              </a:ext>
            </a:extLst>
          </p:cNvPr>
          <p:cNvSpPr txBox="1"/>
          <p:nvPr/>
        </p:nvSpPr>
        <p:spPr>
          <a:xfrm>
            <a:off x="7042802" y="3031271"/>
            <a:ext cx="48826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Cyber</a:t>
            </a:r>
          </a:p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1740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01 L 0.3230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 L 0.32305 -0.0027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631B87-B023-4CA6-1C8C-7DBB68815D68}"/>
              </a:ext>
            </a:extLst>
          </p:cNvPr>
          <p:cNvSpPr txBox="1"/>
          <p:nvPr/>
        </p:nvSpPr>
        <p:spPr>
          <a:xfrm>
            <a:off x="3066430" y="103710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CONCEPT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B2BA22-C0EC-4B77-9CC7-531F52E6329D}"/>
              </a:ext>
            </a:extLst>
          </p:cNvPr>
          <p:cNvSpPr txBox="1"/>
          <p:nvPr/>
        </p:nvSpPr>
        <p:spPr>
          <a:xfrm>
            <a:off x="3066430" y="186810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SOLUTIONS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8E305-7E21-BE02-F81C-BAC614CB1C3C}"/>
              </a:ext>
            </a:extLst>
          </p:cNvPr>
          <p:cNvSpPr/>
          <p:nvPr/>
        </p:nvSpPr>
        <p:spPr>
          <a:xfrm>
            <a:off x="5463540" y="1144411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5C7745-94E1-5DF5-7AE5-059A4618833C}"/>
              </a:ext>
            </a:extLst>
          </p:cNvPr>
          <p:cNvSpPr/>
          <p:nvPr/>
        </p:nvSpPr>
        <p:spPr>
          <a:xfrm>
            <a:off x="5467350" y="1994041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42E6B9-D4A4-AAB7-234D-9DFC094650B5}"/>
              </a:ext>
            </a:extLst>
          </p:cNvPr>
          <p:cNvCxnSpPr>
            <a:stCxn id="5" idx="3"/>
          </p:cNvCxnSpPr>
          <p:nvPr/>
        </p:nvCxnSpPr>
        <p:spPr>
          <a:xfrm>
            <a:off x="5520690" y="129871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430BF-B80C-15A8-05F6-7334F9B84AEC}"/>
              </a:ext>
            </a:extLst>
          </p:cNvPr>
          <p:cNvSpPr/>
          <p:nvPr/>
        </p:nvSpPr>
        <p:spPr>
          <a:xfrm>
            <a:off x="6697254" y="1144411"/>
            <a:ext cx="57876" cy="4982069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BA932F-6091-E05D-1584-0CB296B16AC1}"/>
              </a:ext>
            </a:extLst>
          </p:cNvPr>
          <p:cNvSpPr txBox="1"/>
          <p:nvPr/>
        </p:nvSpPr>
        <p:spPr>
          <a:xfrm>
            <a:off x="6911340" y="1050722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SECURITY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CFE4A9-B5E1-CCAD-FC78-A9E44ABE5437}"/>
              </a:ext>
            </a:extLst>
          </p:cNvPr>
          <p:cNvSpPr txBox="1"/>
          <p:nvPr/>
        </p:nvSpPr>
        <p:spPr>
          <a:xfrm>
            <a:off x="6830076" y="341656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COMPLIANCE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0B9917-1263-E105-032B-CB4138A65216}"/>
              </a:ext>
            </a:extLst>
          </p:cNvPr>
          <p:cNvSpPr txBox="1"/>
          <p:nvPr/>
        </p:nvSpPr>
        <p:spPr>
          <a:xfrm>
            <a:off x="6831694" y="411552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IDENTITY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1E4A73-F9E3-70D6-2C67-02B1B976B471}"/>
              </a:ext>
            </a:extLst>
          </p:cNvPr>
          <p:cNvSpPr txBox="1"/>
          <p:nvPr/>
        </p:nvSpPr>
        <p:spPr>
          <a:xfrm>
            <a:off x="7150117" y="1560326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Cloud Adoption Framework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Shared Responsibility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Defense in Depth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Zero Trust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Encryption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vs Hashing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CDFACC-13E2-B1E2-C949-12BA31CF0F5D}"/>
              </a:ext>
            </a:extLst>
          </p:cNvPr>
          <p:cNvSpPr txBox="1"/>
          <p:nvPr/>
        </p:nvSpPr>
        <p:spPr>
          <a:xfrm>
            <a:off x="7160292" y="4679276"/>
            <a:ext cx="4368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Authentication vs Authorization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Identity as Perimeter: 4 Pillars – AAA+A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Identity Provider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Directory Service (AD) vs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ADaaS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utura Lt BT" panose="020B0402020204020303" pitchFamily="34" charset="0"/>
              </a:rPr>
              <a:t>Federation</a:t>
            </a:r>
          </a:p>
        </p:txBody>
      </p:sp>
    </p:spTree>
    <p:extLst>
      <p:ext uri="{BB962C8B-B14F-4D97-AF65-F5344CB8AC3E}">
        <p14:creationId xmlns:p14="http://schemas.microsoft.com/office/powerpoint/2010/main" val="25530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631B87-B023-4CA6-1C8C-7DBB68815D68}"/>
              </a:ext>
            </a:extLst>
          </p:cNvPr>
          <p:cNvSpPr txBox="1"/>
          <p:nvPr/>
        </p:nvSpPr>
        <p:spPr>
          <a:xfrm>
            <a:off x="3066430" y="103710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Lt BT" panose="020B0402020204020303" pitchFamily="34" charset="0"/>
              </a:rPr>
              <a:t>CONCEPT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B2BA22-C0EC-4B77-9CC7-531F52E6329D}"/>
              </a:ext>
            </a:extLst>
          </p:cNvPr>
          <p:cNvSpPr txBox="1"/>
          <p:nvPr/>
        </p:nvSpPr>
        <p:spPr>
          <a:xfrm>
            <a:off x="3066430" y="186810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SOLUTIONS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8E305-7E21-BE02-F81C-BAC614CB1C3C}"/>
              </a:ext>
            </a:extLst>
          </p:cNvPr>
          <p:cNvSpPr/>
          <p:nvPr/>
        </p:nvSpPr>
        <p:spPr>
          <a:xfrm>
            <a:off x="5463540" y="1144411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5C7745-94E1-5DF5-7AE5-059A4618833C}"/>
              </a:ext>
            </a:extLst>
          </p:cNvPr>
          <p:cNvSpPr/>
          <p:nvPr/>
        </p:nvSpPr>
        <p:spPr>
          <a:xfrm>
            <a:off x="5467350" y="1994041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430BF-B80C-15A8-05F6-7334F9B84AEC}"/>
              </a:ext>
            </a:extLst>
          </p:cNvPr>
          <p:cNvSpPr/>
          <p:nvPr/>
        </p:nvSpPr>
        <p:spPr>
          <a:xfrm>
            <a:off x="6697254" y="1144411"/>
            <a:ext cx="57876" cy="4982069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BA932F-6091-E05D-1584-0CB296B16AC1}"/>
              </a:ext>
            </a:extLst>
          </p:cNvPr>
          <p:cNvSpPr txBox="1"/>
          <p:nvPr/>
        </p:nvSpPr>
        <p:spPr>
          <a:xfrm>
            <a:off x="6911340" y="1050722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SECURITY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CFE4A9-B5E1-CCAD-FC78-A9E44ABE5437}"/>
              </a:ext>
            </a:extLst>
          </p:cNvPr>
          <p:cNvSpPr txBox="1"/>
          <p:nvPr/>
        </p:nvSpPr>
        <p:spPr>
          <a:xfrm>
            <a:off x="6911340" y="303849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COMPLIANCE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0B9917-1263-E105-032B-CB4138A65216}"/>
              </a:ext>
            </a:extLst>
          </p:cNvPr>
          <p:cNvSpPr txBox="1"/>
          <p:nvPr/>
        </p:nvSpPr>
        <p:spPr>
          <a:xfrm>
            <a:off x="3261173" y="3011391"/>
            <a:ext cx="357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IDENTITY (Azure AD)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1E4A73-F9E3-70D6-2C67-02B1B976B471}"/>
              </a:ext>
            </a:extLst>
          </p:cNvPr>
          <p:cNvSpPr txBox="1"/>
          <p:nvPr/>
        </p:nvSpPr>
        <p:spPr>
          <a:xfrm>
            <a:off x="7150117" y="1560326"/>
            <a:ext cx="333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Basic (Network + Resource Lock)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Defender for Cloud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Sentinel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365 Defender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Intune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CDFACC-13E2-B1E2-C949-12BA31CF0F5D}"/>
              </a:ext>
            </a:extLst>
          </p:cNvPr>
          <p:cNvSpPr txBox="1"/>
          <p:nvPr/>
        </p:nvSpPr>
        <p:spPr>
          <a:xfrm>
            <a:off x="2119477" y="3545783"/>
            <a:ext cx="43687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Identity Control</a:t>
            </a:r>
          </a:p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Identity Types (User/Device/SP/Managed Identity) - </a:t>
            </a:r>
            <a:r>
              <a:rPr lang="en-U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External Identity (B2B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/B2C) - </a:t>
            </a:r>
            <a:r>
              <a:rPr lang="en-U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Hybrid Identity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(Hash/Pass-through/</a:t>
            </a:r>
            <a:r>
              <a:rPr lang="en-US" sz="1200" dirty="0">
                <a:solidFill>
                  <a:schemeClr val="bg1"/>
                </a:solidFill>
                <a:latin typeface="Futura Lt BT" panose="020B0402020204020303" pitchFamily="34" charset="0"/>
              </a:rPr>
              <a:t>Federated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Lt BT" panose="020B0402020204020303" pitchFamily="34" charset="0"/>
              </a:rPr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1FA5E7-B682-6D87-EE7D-6B317C891CC3}"/>
              </a:ext>
            </a:extLst>
          </p:cNvPr>
          <p:cNvCxnSpPr/>
          <p:nvPr/>
        </p:nvCxnSpPr>
        <p:spPr>
          <a:xfrm>
            <a:off x="5520690" y="213691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889AD6-6EAF-E4FE-2F7D-1BC016A4BCC0}"/>
              </a:ext>
            </a:extLst>
          </p:cNvPr>
          <p:cNvSpPr txBox="1"/>
          <p:nvPr/>
        </p:nvSpPr>
        <p:spPr>
          <a:xfrm>
            <a:off x="2082472" y="4573445"/>
            <a:ext cx="436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Authentication</a:t>
            </a:r>
          </a:p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Methods 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Pwd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Passwordless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)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- MFA - SSPR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- Password Protection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EF00A-D3C7-8AF2-B530-2460A3A80694}"/>
              </a:ext>
            </a:extLst>
          </p:cNvPr>
          <p:cNvSpPr txBox="1"/>
          <p:nvPr/>
        </p:nvSpPr>
        <p:spPr>
          <a:xfrm>
            <a:off x="2082472" y="5231775"/>
            <a:ext cx="43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Authorization (Access Management)</a:t>
            </a:r>
          </a:p>
          <a:p>
            <a:pPr algn="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Conditional Access -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AD Role + RBAC </a:t>
            </a:r>
          </a:p>
          <a:p>
            <a:pPr algn="r"/>
            <a:endParaRPr lang="en-US" sz="12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DBA1BC-6B64-085C-9423-E29B21A36D36}"/>
              </a:ext>
            </a:extLst>
          </p:cNvPr>
          <p:cNvSpPr txBox="1"/>
          <p:nvPr/>
        </p:nvSpPr>
        <p:spPr>
          <a:xfrm>
            <a:off x="2082472" y="5856641"/>
            <a:ext cx="43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Governance</a:t>
            </a:r>
          </a:p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Entitlement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/Access Review/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TOU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 - PIM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- Identity Protection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2A2E5-6705-6573-E650-2D18C9A22BC2}"/>
              </a:ext>
            </a:extLst>
          </p:cNvPr>
          <p:cNvSpPr txBox="1"/>
          <p:nvPr/>
        </p:nvSpPr>
        <p:spPr>
          <a:xfrm>
            <a:off x="7150116" y="3569213"/>
            <a:ext cx="387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Service Trust Portal / Privacy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Priva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Purview Compliance (365)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2E571-20C2-DCA1-D6AA-CE78B912D21A}"/>
              </a:ext>
            </a:extLst>
          </p:cNvPr>
          <p:cNvSpPr txBox="1"/>
          <p:nvPr/>
        </p:nvSpPr>
        <p:spPr>
          <a:xfrm>
            <a:off x="7392021" y="4125316"/>
            <a:ext cx="3877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Portal / </a:t>
            </a:r>
            <a:r>
              <a:rPr lang="en-US" sz="1400" dirty="0">
                <a:solidFill>
                  <a:schemeClr val="bg1"/>
                </a:solidFill>
                <a:latin typeface="Futura Lt BT" panose="020B0402020204020303" pitchFamily="34" charset="0"/>
              </a:rPr>
              <a:t>Compliance Score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Lifecycle (Sensitivity/DLP/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Retention/Record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)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Insider Risk/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Comm.Compli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/Info Barrier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eDiscovery/Audit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8702C0-3685-9ECD-6F09-2BD0E1129389}"/>
              </a:ext>
            </a:extLst>
          </p:cNvPr>
          <p:cNvSpPr txBox="1"/>
          <p:nvPr/>
        </p:nvSpPr>
        <p:spPr>
          <a:xfrm>
            <a:off x="7150116" y="5026258"/>
            <a:ext cx="387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Purview Governance (Azure)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FCF571-804E-B566-38A9-498B3A797F57}"/>
              </a:ext>
            </a:extLst>
          </p:cNvPr>
          <p:cNvSpPr txBox="1"/>
          <p:nvPr/>
        </p:nvSpPr>
        <p:spPr>
          <a:xfrm>
            <a:off x="7417004" y="5330224"/>
            <a:ext cx="3877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Portal (Map/Catalog/Estate)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Policy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36472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MS Cloud 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Adoption Framework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18683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24398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0FAA4B-6165-A3C5-481E-9ED3D2A81AED}"/>
              </a:ext>
            </a:extLst>
          </p:cNvPr>
          <p:cNvSpPr/>
          <p:nvPr/>
        </p:nvSpPr>
        <p:spPr>
          <a:xfrm>
            <a:off x="6392703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8E846B-29AB-4470-47A3-299B252ED10B}"/>
              </a:ext>
            </a:extLst>
          </p:cNvPr>
          <p:cNvSpPr txBox="1"/>
          <p:nvPr/>
        </p:nvSpPr>
        <p:spPr>
          <a:xfrm>
            <a:off x="6449853" y="1158723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Best Practice from MS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for deploying Azure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9A9D80-4B15-88C3-386A-A7A743387276}"/>
              </a:ext>
            </a:extLst>
          </p:cNvPr>
          <p:cNvSpPr/>
          <p:nvPr/>
        </p:nvSpPr>
        <p:spPr>
          <a:xfrm>
            <a:off x="6402030" y="2225972"/>
            <a:ext cx="57150" cy="2961557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D8769-D307-1D3B-1E80-F93992470A2B}"/>
              </a:ext>
            </a:extLst>
          </p:cNvPr>
          <p:cNvSpPr txBox="1"/>
          <p:nvPr/>
        </p:nvSpPr>
        <p:spPr>
          <a:xfrm>
            <a:off x="6602501" y="2225972"/>
            <a:ext cx="289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trategy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lan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R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eady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dopt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G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overn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M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anage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Shared Responsibility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18683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24398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0FAA4B-6165-A3C5-481E-9ED3D2A81AED}"/>
              </a:ext>
            </a:extLst>
          </p:cNvPr>
          <p:cNvSpPr/>
          <p:nvPr/>
        </p:nvSpPr>
        <p:spPr>
          <a:xfrm>
            <a:off x="6392703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8E846B-29AB-4470-47A3-299B252ED10B}"/>
              </a:ext>
            </a:extLst>
          </p:cNvPr>
          <p:cNvSpPr txBox="1"/>
          <p:nvPr/>
        </p:nvSpPr>
        <p:spPr>
          <a:xfrm>
            <a:off x="8726114" y="3000353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Solely by Provider (MS)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AFD51-887E-6565-6B6B-9AC75B128D3B}"/>
              </a:ext>
            </a:extLst>
          </p:cNvPr>
          <p:cNvSpPr/>
          <p:nvPr/>
        </p:nvSpPr>
        <p:spPr>
          <a:xfrm>
            <a:off x="6628703" y="1181161"/>
            <a:ext cx="2062976" cy="483239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utura Lt BT" panose="020B0402020204020303" pitchFamily="34" charset="0"/>
              </a:rPr>
              <a:t>Data &amp; Identity</a:t>
            </a:r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882EF-ED40-E979-04C2-D8F1362ADB13}"/>
              </a:ext>
            </a:extLst>
          </p:cNvPr>
          <p:cNvSpPr/>
          <p:nvPr/>
        </p:nvSpPr>
        <p:spPr>
          <a:xfrm>
            <a:off x="6663138" y="2977713"/>
            <a:ext cx="2062976" cy="4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utura Lt BT" panose="020B0402020204020303" pitchFamily="34" charset="0"/>
              </a:rPr>
              <a:t>Physical</a:t>
            </a:r>
            <a:endParaRPr lang="th-TH" dirty="0">
              <a:solidFill>
                <a:srgbClr val="FF0000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9E3EA-8303-BA4B-5E28-64D7A71E87D2}"/>
              </a:ext>
            </a:extLst>
          </p:cNvPr>
          <p:cNvSpPr txBox="1"/>
          <p:nvPr/>
        </p:nvSpPr>
        <p:spPr>
          <a:xfrm>
            <a:off x="8677469" y="1212031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Solely by Customer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6457A7-6E24-814C-5CB7-CA26B80E2E2A}"/>
              </a:ext>
            </a:extLst>
          </p:cNvPr>
          <p:cNvSpPr/>
          <p:nvPr/>
        </p:nvSpPr>
        <p:spPr>
          <a:xfrm>
            <a:off x="6663138" y="2362322"/>
            <a:ext cx="511651" cy="483239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F6716B-5439-7B51-2222-CE13909C5DB3}"/>
              </a:ext>
            </a:extLst>
          </p:cNvPr>
          <p:cNvSpPr/>
          <p:nvPr/>
        </p:nvSpPr>
        <p:spPr>
          <a:xfrm>
            <a:off x="6663138" y="1778883"/>
            <a:ext cx="511651" cy="483239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B95E2-97C9-6200-5917-98E14AA77DC1}"/>
              </a:ext>
            </a:extLst>
          </p:cNvPr>
          <p:cNvSpPr/>
          <p:nvPr/>
        </p:nvSpPr>
        <p:spPr>
          <a:xfrm>
            <a:off x="7462309" y="2374230"/>
            <a:ext cx="511651" cy="483239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D3C286-0801-F007-4D0C-221669753974}"/>
              </a:ext>
            </a:extLst>
          </p:cNvPr>
          <p:cNvSpPr/>
          <p:nvPr/>
        </p:nvSpPr>
        <p:spPr>
          <a:xfrm>
            <a:off x="7462309" y="1790791"/>
            <a:ext cx="511651" cy="4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1C0BEB-2247-09B3-6431-F9203B7850F6}"/>
              </a:ext>
            </a:extLst>
          </p:cNvPr>
          <p:cNvSpPr/>
          <p:nvPr/>
        </p:nvSpPr>
        <p:spPr>
          <a:xfrm>
            <a:off x="8180028" y="2370193"/>
            <a:ext cx="511651" cy="4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3BB741-74CA-2FE0-5C2D-9632C63BAC14}"/>
              </a:ext>
            </a:extLst>
          </p:cNvPr>
          <p:cNvSpPr/>
          <p:nvPr/>
        </p:nvSpPr>
        <p:spPr>
          <a:xfrm>
            <a:off x="8180028" y="1786754"/>
            <a:ext cx="511651" cy="48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Futura Lt BT" panose="020B04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A67922-C65C-D863-3B31-183E5A35FE35}"/>
              </a:ext>
            </a:extLst>
          </p:cNvPr>
          <p:cNvSpPr txBox="1"/>
          <p:nvPr/>
        </p:nvSpPr>
        <p:spPr>
          <a:xfrm>
            <a:off x="5869230" y="2424063"/>
            <a:ext cx="7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E316C-785B-7524-4674-CC663D10123A}"/>
              </a:ext>
            </a:extLst>
          </p:cNvPr>
          <p:cNvSpPr txBox="1"/>
          <p:nvPr/>
        </p:nvSpPr>
        <p:spPr>
          <a:xfrm>
            <a:off x="5851341" y="1828318"/>
            <a:ext cx="7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16BA1E-C47A-D629-6CE0-54CAD78C38DB}"/>
              </a:ext>
            </a:extLst>
          </p:cNvPr>
          <p:cNvSpPr txBox="1"/>
          <p:nvPr/>
        </p:nvSpPr>
        <p:spPr>
          <a:xfrm>
            <a:off x="6552327" y="3584532"/>
            <a:ext cx="7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IaaS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A5D3F-A367-D37A-A4DB-DE3D521B84F5}"/>
              </a:ext>
            </a:extLst>
          </p:cNvPr>
          <p:cNvSpPr txBox="1"/>
          <p:nvPr/>
        </p:nvSpPr>
        <p:spPr>
          <a:xfrm>
            <a:off x="7327990" y="3573060"/>
            <a:ext cx="7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PaaS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58420F-96A5-6D44-F115-85D625C129BC}"/>
              </a:ext>
            </a:extLst>
          </p:cNvPr>
          <p:cNvSpPr txBox="1"/>
          <p:nvPr/>
        </p:nvSpPr>
        <p:spPr>
          <a:xfrm>
            <a:off x="8061261" y="3581196"/>
            <a:ext cx="73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</a:rPr>
              <a:t>SaaS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D11A00-5976-6B3F-035F-D83EDB1866B8}"/>
              </a:ext>
            </a:extLst>
          </p:cNvPr>
          <p:cNvGrpSpPr/>
          <p:nvPr/>
        </p:nvGrpSpPr>
        <p:grpSpPr>
          <a:xfrm>
            <a:off x="3691075" y="3019808"/>
            <a:ext cx="2345871" cy="1217655"/>
            <a:chOff x="8610600" y="2715986"/>
            <a:chExt cx="2345871" cy="12176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15B2F3C-3832-330F-0AC2-21165ADDAC73}"/>
                </a:ext>
              </a:extLst>
            </p:cNvPr>
            <p:cNvGrpSpPr/>
            <p:nvPr/>
          </p:nvGrpSpPr>
          <p:grpSpPr>
            <a:xfrm>
              <a:off x="8610600" y="2715986"/>
              <a:ext cx="2345871" cy="1217655"/>
              <a:chOff x="8610600" y="2715986"/>
              <a:chExt cx="2345871" cy="121765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421D69-C155-044A-5849-8F54958E0A7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45871" cy="1217655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DEF48E9-2C57-500D-A5AB-7637748C4028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1217654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7C94FB82-4E2B-4BB1-F19B-B4B016D9E640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4CE1FD-CF0D-835F-593D-CB472A3FEC6E}"/>
                </a:ext>
              </a:extLst>
            </p:cNvPr>
            <p:cNvSpPr txBox="1"/>
            <p:nvPr/>
          </p:nvSpPr>
          <p:spPr>
            <a:xfrm>
              <a:off x="9229962" y="2771968"/>
              <a:ext cx="17228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Q1: SaaS (M365) who apply SP on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App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? </a:t>
              </a:r>
            </a:p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A: Provider (MS)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BBCFF3-110F-9038-DC7E-28E72ADA10A4}"/>
              </a:ext>
            </a:extLst>
          </p:cNvPr>
          <p:cNvGrpSpPr/>
          <p:nvPr/>
        </p:nvGrpSpPr>
        <p:grpSpPr>
          <a:xfrm>
            <a:off x="3691075" y="4526985"/>
            <a:ext cx="2345871" cy="1217655"/>
            <a:chOff x="8610600" y="2715986"/>
            <a:chExt cx="2345871" cy="12176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0410026-B2DA-A065-F46C-8BB7C431919E}"/>
                </a:ext>
              </a:extLst>
            </p:cNvPr>
            <p:cNvGrpSpPr/>
            <p:nvPr/>
          </p:nvGrpSpPr>
          <p:grpSpPr>
            <a:xfrm>
              <a:off x="8610600" y="2715986"/>
              <a:ext cx="2345871" cy="1217655"/>
              <a:chOff x="8610600" y="2715986"/>
              <a:chExt cx="2345871" cy="121765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7380744-8529-0B95-1A2B-4A11DFA2533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45871" cy="1217655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030D95-7932-E364-B877-3ADD790DC3B0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1217654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3A3A438C-75D1-4D83-E21D-F2F32C4BA7D8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74BCD3-DE50-9C29-D015-3D60BE3A538C}"/>
                </a:ext>
              </a:extLst>
            </p:cNvPr>
            <p:cNvSpPr txBox="1"/>
            <p:nvPr/>
          </p:nvSpPr>
          <p:spPr>
            <a:xfrm>
              <a:off x="9229962" y="2771968"/>
              <a:ext cx="17228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Q2: IaaS (VM) who manage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Physical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network? </a:t>
              </a:r>
            </a:p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A: Provider (MS)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8CA162-2ACE-654A-4EA6-98CB2871E6E9}"/>
              </a:ext>
            </a:extLst>
          </p:cNvPr>
          <p:cNvGrpSpPr/>
          <p:nvPr/>
        </p:nvGrpSpPr>
        <p:grpSpPr>
          <a:xfrm>
            <a:off x="6628703" y="4512748"/>
            <a:ext cx="2345871" cy="1217655"/>
            <a:chOff x="8610600" y="2715986"/>
            <a:chExt cx="2345871" cy="121765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2F8071-4969-F74E-5261-8E9770EC9007}"/>
                </a:ext>
              </a:extLst>
            </p:cNvPr>
            <p:cNvGrpSpPr/>
            <p:nvPr/>
          </p:nvGrpSpPr>
          <p:grpSpPr>
            <a:xfrm>
              <a:off x="8610600" y="2715986"/>
              <a:ext cx="2345871" cy="1217655"/>
              <a:chOff x="8610600" y="2715986"/>
              <a:chExt cx="2345871" cy="121765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59D42C2-6985-B894-D052-D86901010FB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45871" cy="1217655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9B447B-29C6-CE77-72B2-83502047C7EA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1217654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291439C4-37E2-4BF7-3484-22AE65F2C9C5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19C177-7F50-4065-C63E-31DB5F1CD566}"/>
                </a:ext>
              </a:extLst>
            </p:cNvPr>
            <p:cNvSpPr txBox="1"/>
            <p:nvPr/>
          </p:nvSpPr>
          <p:spPr>
            <a:xfrm>
              <a:off x="9229962" y="2771968"/>
              <a:ext cx="17228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Q3: All cloud types, who is responsible for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Data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security? </a:t>
              </a:r>
            </a:p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A: Customer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Zero-Trust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18683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24398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0FAA4B-6165-A3C5-481E-9ED3D2A81AED}"/>
              </a:ext>
            </a:extLst>
          </p:cNvPr>
          <p:cNvSpPr/>
          <p:nvPr/>
        </p:nvSpPr>
        <p:spPr>
          <a:xfrm>
            <a:off x="6392703" y="1268476"/>
            <a:ext cx="45719" cy="2567544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C27ABF-F854-1937-3668-ED57901BFE74}"/>
              </a:ext>
            </a:extLst>
          </p:cNvPr>
          <p:cNvSpPr txBox="1"/>
          <p:nvPr/>
        </p:nvSpPr>
        <p:spPr>
          <a:xfrm>
            <a:off x="6583514" y="121342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Verify explicitly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BEE31D-60B3-2F8A-FB74-298669248431}"/>
              </a:ext>
            </a:extLst>
          </p:cNvPr>
          <p:cNvSpPr txBox="1"/>
          <p:nvPr/>
        </p:nvSpPr>
        <p:spPr>
          <a:xfrm>
            <a:off x="6583514" y="2282108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Least Privileged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01B1C5-61F8-6CB0-F6B4-FE27E28197A5}"/>
              </a:ext>
            </a:extLst>
          </p:cNvPr>
          <p:cNvSpPr txBox="1"/>
          <p:nvPr/>
        </p:nvSpPr>
        <p:spPr>
          <a:xfrm>
            <a:off x="6583514" y="321933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Assume Breach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5A0DF-5B93-0FEF-4C12-FCC754B687C3}"/>
              </a:ext>
            </a:extLst>
          </p:cNvPr>
          <p:cNvSpPr/>
          <p:nvPr/>
        </p:nvSpPr>
        <p:spPr>
          <a:xfrm>
            <a:off x="4048270" y="4248614"/>
            <a:ext cx="2344434" cy="23294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Futura Lt BT" panose="020B0402020204020303" pitchFamily="34" charset="0"/>
            </a:endParaRPr>
          </a:p>
        </p:txBody>
      </p:sp>
      <p:pic>
        <p:nvPicPr>
          <p:cNvPr id="18" name="Picture 6" descr="Azure Firewall vs Network Security Group (NSG) | DaRaw Techie">
            <a:extLst>
              <a:ext uri="{FF2B5EF4-FFF2-40B4-BE49-F238E27FC236}">
                <a16:creationId xmlns:a16="http://schemas.microsoft.com/office/drawing/2014/main" id="{F804B9C6-9FEC-6A3A-2998-1B1ECE241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241" b="68876" l="11201" r="48718">
                        <a14:foregroundMark x1="34683" y1="10241" x2="34683" y2="10241"/>
                        <a14:foregroundMark x1="48718" y1="32731" x2="48718" y2="32731"/>
                        <a14:foregroundMark x1="11201" y1="52811" x2="11201" y2="52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5418" r="47857" b="23536"/>
          <a:stretch/>
        </p:blipFill>
        <p:spPr bwMode="auto">
          <a:xfrm>
            <a:off x="3422422" y="4384359"/>
            <a:ext cx="1091808" cy="11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334CA7B3-60A9-B508-76BC-C5B014B7A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2856" y="5532894"/>
            <a:ext cx="661103" cy="661103"/>
          </a:xfrm>
          <a:prstGeom prst="rect">
            <a:avLst/>
          </a:prstGeom>
        </p:spPr>
      </p:pic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E972B04E-D2CF-4D4B-32CC-EBA0A1001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3429" y="4553716"/>
            <a:ext cx="661103" cy="661103"/>
          </a:xfrm>
          <a:prstGeom prst="rect">
            <a:avLst/>
          </a:prstGeom>
        </p:spPr>
      </p:pic>
      <p:pic>
        <p:nvPicPr>
          <p:cNvPr id="14" name="Graphic 13" descr="Programmer male with solid fill">
            <a:extLst>
              <a:ext uri="{FF2B5EF4-FFF2-40B4-BE49-F238E27FC236}">
                <a16:creationId xmlns:a16="http://schemas.microsoft.com/office/drawing/2014/main" id="{D2BACDC6-0A5A-647B-8FEE-67886DD4E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7271" y="5632315"/>
            <a:ext cx="762975" cy="762975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51307BF3-CA6C-40C5-36EF-B7A0B5FB79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48523" y="5301763"/>
            <a:ext cx="661104" cy="6611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53C169-5D8A-5FB8-C93B-290237AE0AD7}"/>
              </a:ext>
            </a:extLst>
          </p:cNvPr>
          <p:cNvSpPr txBox="1"/>
          <p:nvPr/>
        </p:nvSpPr>
        <p:spPr>
          <a:xfrm>
            <a:off x="1575209" y="3735420"/>
            <a:ext cx="234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Firewall </a:t>
            </a:r>
            <a:r>
              <a:rPr lang="en-US" b="1" dirty="0">
                <a:solidFill>
                  <a:srgbClr val="FF0000"/>
                </a:solidFill>
                <a:latin typeface="Futura Lt BT" panose="020B0402020204020303" pitchFamily="34" charset="0"/>
              </a:rPr>
              <a:t>cannot </a:t>
            </a:r>
          </a:p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secure Network perimeter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89577-8607-6915-958F-50A25ED0F483}"/>
              </a:ext>
            </a:extLst>
          </p:cNvPr>
          <p:cNvSpPr txBox="1"/>
          <p:nvPr/>
        </p:nvSpPr>
        <p:spPr>
          <a:xfrm>
            <a:off x="6474883" y="5316536"/>
            <a:ext cx="234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Use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Identity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as perimeter</a:t>
            </a:r>
          </a:p>
        </p:txBody>
      </p:sp>
      <p:pic>
        <p:nvPicPr>
          <p:cNvPr id="24" name="Graphic 23" descr="Employee badge with solid fill">
            <a:extLst>
              <a:ext uri="{FF2B5EF4-FFF2-40B4-BE49-F238E27FC236}">
                <a16:creationId xmlns:a16="http://schemas.microsoft.com/office/drawing/2014/main" id="{66810A58-2E77-E184-033E-E33F384960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9477" y="476698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5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6 Key Privacy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Principle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18683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24398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0FAA4B-6165-A3C5-481E-9ED3D2A81AED}"/>
              </a:ext>
            </a:extLst>
          </p:cNvPr>
          <p:cNvSpPr/>
          <p:nvPr/>
        </p:nvSpPr>
        <p:spPr>
          <a:xfrm>
            <a:off x="6392703" y="1268476"/>
            <a:ext cx="45719" cy="4842392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C27ABF-F854-1937-3668-ED57901BFE74}"/>
              </a:ext>
            </a:extLst>
          </p:cNvPr>
          <p:cNvSpPr txBox="1"/>
          <p:nvPr/>
        </p:nvSpPr>
        <p:spPr>
          <a:xfrm>
            <a:off x="6583514" y="121342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BEE31D-60B3-2F8A-FB74-298669248431}"/>
              </a:ext>
            </a:extLst>
          </p:cNvPr>
          <p:cNvSpPr txBox="1"/>
          <p:nvPr/>
        </p:nvSpPr>
        <p:spPr>
          <a:xfrm>
            <a:off x="6583514" y="186810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Transparency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01B1C5-61F8-6CB0-F6B4-FE27E28197A5}"/>
              </a:ext>
            </a:extLst>
          </p:cNvPr>
          <p:cNvSpPr txBox="1"/>
          <p:nvPr/>
        </p:nvSpPr>
        <p:spPr>
          <a:xfrm>
            <a:off x="6583514" y="250339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DD9A1-F4BC-80CC-E9A4-D47A99A708C5}"/>
              </a:ext>
            </a:extLst>
          </p:cNvPr>
          <p:cNvSpPr txBox="1"/>
          <p:nvPr/>
        </p:nvSpPr>
        <p:spPr>
          <a:xfrm>
            <a:off x="6583513" y="3186440"/>
            <a:ext cx="437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Strong Legal Protection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1DE2B5-B703-A6A1-AE55-375B8C822659}"/>
              </a:ext>
            </a:extLst>
          </p:cNvPr>
          <p:cNvSpPr txBox="1"/>
          <p:nvPr/>
        </p:nvSpPr>
        <p:spPr>
          <a:xfrm>
            <a:off x="6583512" y="3953194"/>
            <a:ext cx="468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No Content-based Targeting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68F0B-AE46-7C93-9725-5B584EA25BF1}"/>
              </a:ext>
            </a:extLst>
          </p:cNvPr>
          <p:cNvSpPr txBox="1"/>
          <p:nvPr/>
        </p:nvSpPr>
        <p:spPr>
          <a:xfrm>
            <a:off x="6583512" y="4754742"/>
            <a:ext cx="468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Benefits to you</a:t>
            </a:r>
          </a:p>
        </p:txBody>
      </p:sp>
    </p:spTree>
    <p:extLst>
      <p:ext uri="{BB962C8B-B14F-4D97-AF65-F5344CB8AC3E}">
        <p14:creationId xmlns:p14="http://schemas.microsoft.com/office/powerpoint/2010/main" val="23476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Encryption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18683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24398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90FAA4B-6165-A3C5-481E-9ED3D2A81AED}"/>
              </a:ext>
            </a:extLst>
          </p:cNvPr>
          <p:cNvSpPr/>
          <p:nvPr/>
        </p:nvSpPr>
        <p:spPr>
          <a:xfrm>
            <a:off x="6392703" y="2319455"/>
            <a:ext cx="45719" cy="1393902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C27ABF-F854-1937-3668-ED57901BFE74}"/>
              </a:ext>
            </a:extLst>
          </p:cNvPr>
          <p:cNvSpPr txBox="1"/>
          <p:nvPr/>
        </p:nvSpPr>
        <p:spPr>
          <a:xfrm>
            <a:off x="6583514" y="1213420"/>
            <a:ext cx="361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Viewer need “Key”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BEE31D-60B3-2F8A-FB74-298669248431}"/>
              </a:ext>
            </a:extLst>
          </p:cNvPr>
          <p:cNvSpPr txBox="1"/>
          <p:nvPr/>
        </p:nvSpPr>
        <p:spPr>
          <a:xfrm>
            <a:off x="6583513" y="2191489"/>
            <a:ext cx="5426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Digital Signing –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prove sender identity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BB3B6-5161-5C06-E2D8-6FEE5F500EA1}"/>
              </a:ext>
            </a:extLst>
          </p:cNvPr>
          <p:cNvCxnSpPr/>
          <p:nvPr/>
        </p:nvCxnSpPr>
        <p:spPr>
          <a:xfrm>
            <a:off x="6891454" y="2842675"/>
            <a:ext cx="0" cy="8706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04B90D-85CC-EA93-806A-D664F735513B}"/>
              </a:ext>
            </a:extLst>
          </p:cNvPr>
          <p:cNvSpPr txBox="1"/>
          <p:nvPr/>
        </p:nvSpPr>
        <p:spPr>
          <a:xfrm>
            <a:off x="6942535" y="282161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Private Key – for signing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387B92-B525-3F81-4251-4294A124AA84}"/>
              </a:ext>
            </a:extLst>
          </p:cNvPr>
          <p:cNvSpPr txBox="1"/>
          <p:nvPr/>
        </p:nvSpPr>
        <p:spPr>
          <a:xfrm>
            <a:off x="6942534" y="3284118"/>
            <a:ext cx="325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Public Key – for decrypting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7C8F17-C1C9-BCC9-A276-44CB5684FA18}"/>
              </a:ext>
            </a:extLst>
          </p:cNvPr>
          <p:cNvSpPr/>
          <p:nvPr/>
        </p:nvSpPr>
        <p:spPr>
          <a:xfrm>
            <a:off x="6379474" y="4153698"/>
            <a:ext cx="45719" cy="1393902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8E36E7-B4BB-8C85-5596-29893428E2F4}"/>
              </a:ext>
            </a:extLst>
          </p:cNvPr>
          <p:cNvSpPr txBox="1"/>
          <p:nvPr/>
        </p:nvSpPr>
        <p:spPr>
          <a:xfrm>
            <a:off x="6583514" y="405476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Type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AA4CA7-D06E-C533-8EF0-0813F230E117}"/>
              </a:ext>
            </a:extLst>
          </p:cNvPr>
          <p:cNvCxnSpPr/>
          <p:nvPr/>
        </p:nvCxnSpPr>
        <p:spPr>
          <a:xfrm>
            <a:off x="6891454" y="4676919"/>
            <a:ext cx="0" cy="8706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6322E4-908A-6C55-0DEA-E259E3CB9424}"/>
              </a:ext>
            </a:extLst>
          </p:cNvPr>
          <p:cNvSpPr txBox="1"/>
          <p:nvPr/>
        </p:nvSpPr>
        <p:spPr>
          <a:xfrm>
            <a:off x="6942535" y="468499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at rest – VM disk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AB0251-09DA-0C2F-2AD6-3099D8E29946}"/>
              </a:ext>
            </a:extLst>
          </p:cNvPr>
          <p:cNvSpPr txBox="1"/>
          <p:nvPr/>
        </p:nvSpPr>
        <p:spPr>
          <a:xfrm>
            <a:off x="6942534" y="5147490"/>
            <a:ext cx="34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in transit – VPN/HTTPS/Email</a:t>
            </a:r>
          </a:p>
        </p:txBody>
      </p:sp>
    </p:spTree>
    <p:extLst>
      <p:ext uri="{BB962C8B-B14F-4D97-AF65-F5344CB8AC3E}">
        <p14:creationId xmlns:p14="http://schemas.microsoft.com/office/powerpoint/2010/main" val="20190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Authentication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469871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527021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C27ABF-F854-1937-3668-ED57901BFE74}"/>
              </a:ext>
            </a:extLst>
          </p:cNvPr>
          <p:cNvSpPr txBox="1"/>
          <p:nvPr/>
        </p:nvSpPr>
        <p:spPr>
          <a:xfrm>
            <a:off x="6839333" y="1150476"/>
            <a:ext cx="361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Prove identity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62BA5-F94C-70DC-2DDB-839F6C44E854}"/>
              </a:ext>
            </a:extLst>
          </p:cNvPr>
          <p:cNvSpPr txBox="1"/>
          <p:nvPr/>
        </p:nvSpPr>
        <p:spPr>
          <a:xfrm>
            <a:off x="3045444" y="21130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Authorization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8E15EB-D553-28F7-89CC-2880ABDAEC96}"/>
              </a:ext>
            </a:extLst>
          </p:cNvPr>
          <p:cNvSpPr/>
          <p:nvPr/>
        </p:nvSpPr>
        <p:spPr>
          <a:xfrm>
            <a:off x="5448885" y="2258259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D87754-71FE-F44D-9743-BB465C111C89}"/>
              </a:ext>
            </a:extLst>
          </p:cNvPr>
          <p:cNvCxnSpPr/>
          <p:nvPr/>
        </p:nvCxnSpPr>
        <p:spPr>
          <a:xfrm>
            <a:off x="5506035" y="2401869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F8B02E-1449-064A-6F90-56DF9EE11383}"/>
              </a:ext>
            </a:extLst>
          </p:cNvPr>
          <p:cNvSpPr txBox="1"/>
          <p:nvPr/>
        </p:nvSpPr>
        <p:spPr>
          <a:xfrm>
            <a:off x="6818347" y="2140259"/>
            <a:ext cx="361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Permit access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9C1E911-7859-67CA-1FC1-621EDBD8A384}"/>
              </a:ext>
            </a:extLst>
          </p:cNvPr>
          <p:cNvSpPr/>
          <p:nvPr/>
        </p:nvSpPr>
        <p:spPr>
          <a:xfrm>
            <a:off x="3962400" y="1752600"/>
            <a:ext cx="348343" cy="36043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F5977-0A90-B4ED-87C5-F6129B36E172}"/>
              </a:ext>
            </a:extLst>
          </p:cNvPr>
          <p:cNvGrpSpPr/>
          <p:nvPr/>
        </p:nvGrpSpPr>
        <p:grpSpPr>
          <a:xfrm>
            <a:off x="9088689" y="659648"/>
            <a:ext cx="2345871" cy="1217655"/>
            <a:chOff x="8610600" y="2715986"/>
            <a:chExt cx="2345871" cy="12176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D59226-5F17-081B-57BD-922B05F1EC1A}"/>
                </a:ext>
              </a:extLst>
            </p:cNvPr>
            <p:cNvGrpSpPr/>
            <p:nvPr/>
          </p:nvGrpSpPr>
          <p:grpSpPr>
            <a:xfrm>
              <a:off x="8610600" y="2715986"/>
              <a:ext cx="2345871" cy="1217655"/>
              <a:chOff x="8610600" y="2715986"/>
              <a:chExt cx="2345871" cy="121765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204726-C992-3C32-6890-2A81001C7C6A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45871" cy="1217655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FB319D7-1BBC-A546-5786-923BF7B159B9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1217654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D748A0A8-6916-6A3A-C05A-520C1ED4389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2B8D33-6524-E9C8-C3ED-46021124F771}"/>
                </a:ext>
              </a:extLst>
            </p:cNvPr>
            <p:cNvSpPr txBox="1"/>
            <p:nvPr/>
          </p:nvSpPr>
          <p:spPr>
            <a:xfrm>
              <a:off x="9229962" y="2771968"/>
              <a:ext cx="17228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1</a:t>
              </a:r>
              <a:r>
                <a:rPr lang="en-US" sz="1600" baseline="300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st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factor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Authen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: login page for Azure/M365 portal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272356-3B40-2F0E-4EC8-8E27B27C9ADE}"/>
              </a:ext>
            </a:extLst>
          </p:cNvPr>
          <p:cNvGrpSpPr/>
          <p:nvPr/>
        </p:nvGrpSpPr>
        <p:grpSpPr>
          <a:xfrm>
            <a:off x="9067011" y="2258259"/>
            <a:ext cx="2345871" cy="1460117"/>
            <a:chOff x="8610600" y="2715986"/>
            <a:chExt cx="2345871" cy="146011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48FC71-C0B7-2F3D-6CBE-B3F10C29B63A}"/>
                </a:ext>
              </a:extLst>
            </p:cNvPr>
            <p:cNvGrpSpPr/>
            <p:nvPr/>
          </p:nvGrpSpPr>
          <p:grpSpPr>
            <a:xfrm>
              <a:off x="8610600" y="2715986"/>
              <a:ext cx="2345871" cy="1460117"/>
              <a:chOff x="8610600" y="2715986"/>
              <a:chExt cx="2345871" cy="146011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F88516-6AF7-56F5-CA27-6A35C7E79A0C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45871" cy="1428627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D3F38F-FFD9-CDBE-C5EE-4C495D8385D2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1460116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9757ED8A-D319-EF75-08B5-8232EC83C970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0D91F2-428C-3BE6-4E6E-59AAC689B38D}"/>
                </a:ext>
              </a:extLst>
            </p:cNvPr>
            <p:cNvSpPr txBox="1"/>
            <p:nvPr/>
          </p:nvSpPr>
          <p:spPr>
            <a:xfrm>
              <a:off x="9229962" y="2771968"/>
              <a:ext cx="17228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With Conditional Access, etc. after 1</a:t>
              </a:r>
              <a:r>
                <a:rPr lang="en-US" sz="1600" baseline="300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st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factor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Authen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, e.g. to force 2</a:t>
              </a:r>
              <a:r>
                <a:rPr lang="en-US" sz="1600" baseline="300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nd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factor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Authen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(MFA)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1301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58012" y="301845"/>
            <a:ext cx="215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969"/>
                </a:solidFill>
                <a:latin typeface="Arial Black" panose="020B0A04020102020204" pitchFamily="34" charset="0"/>
              </a:rPr>
              <a:t>SC-900</a:t>
            </a:r>
            <a:endParaRPr lang="en-US" sz="500" dirty="0">
              <a:solidFill>
                <a:srgbClr val="FF6969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8F9B-0C57-401E-BEBB-5C7A2DD84D72}"/>
              </a:ext>
            </a:extLst>
          </p:cNvPr>
          <p:cNvSpPr txBox="1"/>
          <p:nvPr/>
        </p:nvSpPr>
        <p:spPr>
          <a:xfrm>
            <a:off x="58012" y="822617"/>
            <a:ext cx="236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SECURITY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COMPLIANCE</a:t>
            </a:r>
          </a:p>
          <a:p>
            <a:r>
              <a:rPr lang="en-US" dirty="0">
                <a:solidFill>
                  <a:srgbClr val="FF6969"/>
                </a:solidFill>
                <a:latin typeface="Futura Lt BT" panose="020B0402020204020303" pitchFamily="34" charset="0"/>
              </a:rPr>
              <a:t>IDENTITY</a:t>
            </a:r>
          </a:p>
          <a:p>
            <a:endParaRPr lang="en-US" dirty="0">
              <a:solidFill>
                <a:srgbClr val="FF6969"/>
              </a:solidFill>
              <a:latin typeface="Futura Lt BT" panose="020B0402020204020303" pitchFamily="34" charset="0"/>
            </a:endParaRPr>
          </a:p>
        </p:txBody>
      </p:sp>
      <p:pic>
        <p:nvPicPr>
          <p:cNvPr id="26" name="Picture 2" descr="Microsoft Certified: Security, Compliance, and Identity Fundamentals -  Credly">
            <a:extLst>
              <a:ext uri="{FF2B5EF4-FFF2-40B4-BE49-F238E27FC236}">
                <a16:creationId xmlns:a16="http://schemas.microsoft.com/office/drawing/2014/main" id="{14907485-1836-C84C-AA74-FAEE5EE0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3" y="1868103"/>
            <a:ext cx="1351230" cy="13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0B03A2-92FC-918E-E7C1-6AECFB5C31B1}"/>
              </a:ext>
            </a:extLst>
          </p:cNvPr>
          <p:cNvSpPr txBox="1"/>
          <p:nvPr/>
        </p:nvSpPr>
        <p:spPr>
          <a:xfrm>
            <a:off x="3066430" y="11232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Defense in Depth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561C34-D053-D1D6-3584-D8CDB91005F1}"/>
              </a:ext>
            </a:extLst>
          </p:cNvPr>
          <p:cNvSpPr/>
          <p:nvPr/>
        </p:nvSpPr>
        <p:spPr>
          <a:xfrm>
            <a:off x="5815558" y="1268476"/>
            <a:ext cx="57150" cy="308610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D1AC6-8FE5-A190-5352-1C2D7C5D3BA3}"/>
              </a:ext>
            </a:extLst>
          </p:cNvPr>
          <p:cNvCxnSpPr/>
          <p:nvPr/>
        </p:nvCxnSpPr>
        <p:spPr>
          <a:xfrm>
            <a:off x="5872708" y="1412086"/>
            <a:ext cx="11772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C27ABF-F854-1937-3668-ED57901BFE74}"/>
              </a:ext>
            </a:extLst>
          </p:cNvPr>
          <p:cNvSpPr txBox="1"/>
          <p:nvPr/>
        </p:nvSpPr>
        <p:spPr>
          <a:xfrm>
            <a:off x="7185020" y="1150476"/>
            <a:ext cx="3613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Multilayer defense throughout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network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2050" name="Picture 2" descr="Defense in Depth | Network Access">
            <a:extLst>
              <a:ext uri="{FF2B5EF4-FFF2-40B4-BE49-F238E27FC236}">
                <a16:creationId xmlns:a16="http://schemas.microsoft.com/office/drawing/2014/main" id="{B5F8D246-755B-5F95-3014-FC009DD7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91" y="2455064"/>
            <a:ext cx="5229225" cy="29908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7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212458"/>
                <a:ext cx="1169125" cy="899160"/>
              </a:xfrm>
              <a:prstGeom prst="triangle">
                <a:avLst/>
              </a:prstGeom>
              <a:solidFill>
                <a:srgbClr val="9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 descr="A person holding her hand to her face&#10;&#10;Description automatically generated">
            <a:extLst>
              <a:ext uri="{FF2B5EF4-FFF2-40B4-BE49-F238E27FC236}">
                <a16:creationId xmlns:a16="http://schemas.microsoft.com/office/drawing/2014/main" id="{9778E8AA-C4C8-41A3-BA8A-F79BCD35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7675" y="1431665"/>
            <a:ext cx="4124325" cy="5495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165C24-0799-326C-2380-163FEB93A147}"/>
              </a:ext>
            </a:extLst>
          </p:cNvPr>
          <p:cNvSpPr txBox="1"/>
          <p:nvPr/>
        </p:nvSpPr>
        <p:spPr>
          <a:xfrm>
            <a:off x="4863210" y="5210044"/>
            <a:ext cx="3377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Sara</a:t>
            </a:r>
            <a:r>
              <a:rPr lang="en-US" sz="9600" b="1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</a:t>
            </a:r>
            <a:endParaRPr lang="en-US" sz="6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6BA99-993C-955E-0128-79432D2412CC}"/>
              </a:ext>
            </a:extLst>
          </p:cNvPr>
          <p:cNvSpPr txBox="1"/>
          <p:nvPr/>
        </p:nvSpPr>
        <p:spPr>
          <a:xfrm>
            <a:off x="4612769" y="6395270"/>
            <a:ext cx="359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spc="600" dirty="0">
                <a:solidFill>
                  <a:schemeClr val="bg1"/>
                </a:solidFill>
                <a:latin typeface="Futura Lt BT" panose="020B0402020204020303" pitchFamily="34" charset="0"/>
              </a:rPr>
              <a:t>Saran Hansakul</a:t>
            </a:r>
          </a:p>
        </p:txBody>
      </p: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6860668" y="4512179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3085358" y="4602471"/>
            <a:ext cx="377530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SIEM security operations using 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4851935" y="4314749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6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212458"/>
                <a:ext cx="1169125" cy="899160"/>
              </a:xfrm>
              <a:prstGeom prst="triangle">
                <a:avLst/>
              </a:prstGeom>
              <a:solidFill>
                <a:srgbClr val="9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6403573" y="2816395"/>
            <a:ext cx="377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Cloud</a:t>
            </a:r>
            <a:endParaRPr lang="en-US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27C7F-E445-4D18-8FA7-CCEC0FE9DAA3}"/>
              </a:ext>
            </a:extLst>
          </p:cNvPr>
          <p:cNvSpPr txBox="1"/>
          <p:nvPr/>
        </p:nvSpPr>
        <p:spPr>
          <a:xfrm>
            <a:off x="6403573" y="3811010"/>
            <a:ext cx="443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87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  <a:endParaRPr lang="en-US" spc="87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F53F8-ED7D-48D5-9143-915567D98A8F}"/>
              </a:ext>
            </a:extLst>
          </p:cNvPr>
          <p:cNvSpPr txBox="1"/>
          <p:nvPr/>
        </p:nvSpPr>
        <p:spPr>
          <a:xfrm>
            <a:off x="6403573" y="4365008"/>
            <a:ext cx="44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400" dirty="0">
                <a:solidFill>
                  <a:schemeClr val="bg1">
                    <a:lumMod val="75000"/>
                  </a:schemeClr>
                </a:solidFill>
                <a:latin typeface="Futura Lt BT" panose="020B0402020204020303" pitchFamily="34" charset="0"/>
              </a:rPr>
              <a:t>Intensive</a:t>
            </a:r>
            <a:endParaRPr lang="en-US" sz="1400" spc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B0E5FB0-1A6F-8AE9-1F0E-FA54E4769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01" y="2195896"/>
            <a:ext cx="3190696" cy="960648"/>
          </a:xfrm>
          <a:prstGeom prst="rect">
            <a:avLst/>
          </a:prstGeom>
        </p:spPr>
      </p:pic>
      <p:pic>
        <p:nvPicPr>
          <p:cNvPr id="11" name="Picture 10" descr="A silver and black logo&#10;&#10;Description automatically generated">
            <a:extLst>
              <a:ext uri="{FF2B5EF4-FFF2-40B4-BE49-F238E27FC236}">
                <a16:creationId xmlns:a16="http://schemas.microsoft.com/office/drawing/2014/main" id="{169BA0CE-98E7-2332-0B96-0D2E9B86F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62" y="1876613"/>
            <a:ext cx="3701457" cy="3701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No photo description available.">
            <a:extLst>
              <a:ext uri="{FF2B5EF4-FFF2-40B4-BE49-F238E27FC236}">
                <a16:creationId xmlns:a16="http://schemas.microsoft.com/office/drawing/2014/main" id="{55BFDE61-8C8C-D8AE-D42C-61BB0270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9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5E659-C5FD-59BC-160B-91B8C7C1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84" y="288237"/>
            <a:ext cx="7129143" cy="5432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May be an image of 1 person, ticket stub and text that says &quot;13:04 100 learn.microsoft.com Configure SIEM security operations using Microsoft Sentinel Issued by Microsoft on October 26, 2023 to: SarahAHA Microsoft SarahAHA has successfully passed all requirements for Configure SIEM security operations using Microsoft Sentinel CredentialID:3DE9E196F6905F93 ID: E9E196F6905F93 Earned on: October 26, 2023 Online Verifiable ያag M. Satya Narayana Nadella&quot;">
            <a:extLst>
              <a:ext uri="{FF2B5EF4-FFF2-40B4-BE49-F238E27FC236}">
                <a16:creationId xmlns:a16="http://schemas.microsoft.com/office/drawing/2014/main" id="{1E96EACE-F9E8-324B-FFA3-6D785FD65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39003" r="9468"/>
          <a:stretch/>
        </p:blipFill>
        <p:spPr bwMode="auto">
          <a:xfrm>
            <a:off x="2498116" y="1861999"/>
            <a:ext cx="2512141" cy="41831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87C9F-DC7D-410D-0A8B-7B34DE36E148}"/>
              </a:ext>
            </a:extLst>
          </p:cNvPr>
          <p:cNvSpPr txBox="1"/>
          <p:nvPr/>
        </p:nvSpPr>
        <p:spPr>
          <a:xfrm>
            <a:off x="5010257" y="5812268"/>
            <a:ext cx="324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Love to have?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2D6394-0DE2-D279-A0E7-DBB62364B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345" y="495655"/>
            <a:ext cx="8166461" cy="5136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17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heet] MDR for Microsoft Sentinel - Red Canary">
            <a:extLst>
              <a:ext uri="{FF2B5EF4-FFF2-40B4-BE49-F238E27FC236}">
                <a16:creationId xmlns:a16="http://schemas.microsoft.com/office/drawing/2014/main" id="{E0590480-EC6E-9D3A-1D6D-59AEA143E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3241094" y="489741"/>
            <a:ext cx="659954" cy="7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AB36A4-F103-E067-1380-1CD86BDF39EA}"/>
              </a:ext>
            </a:extLst>
          </p:cNvPr>
          <p:cNvSpPr txBox="1"/>
          <p:nvPr/>
        </p:nvSpPr>
        <p:spPr>
          <a:xfrm>
            <a:off x="3901048" y="547561"/>
            <a:ext cx="324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MS Sentinel</a:t>
            </a:r>
            <a:endParaRPr lang="th-TH" sz="20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29B5927-3835-8F86-6AFE-7A368778EC50}"/>
              </a:ext>
            </a:extLst>
          </p:cNvPr>
          <p:cNvSpPr/>
          <p:nvPr/>
        </p:nvSpPr>
        <p:spPr>
          <a:xfrm flipH="1">
            <a:off x="3774340" y="1560400"/>
            <a:ext cx="659953" cy="22472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Step 2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pic>
        <p:nvPicPr>
          <p:cNvPr id="1026" name="Picture 2" descr="ResourceGroup | Microsoft Azure Mono">
            <a:extLst>
              <a:ext uri="{FF2B5EF4-FFF2-40B4-BE49-F238E27FC236}">
                <a16:creationId xmlns:a16="http://schemas.microsoft.com/office/drawing/2014/main" id="{7DC50E69-B252-9851-1126-EE0585C5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574" l="3213" r="96386">
                        <a14:foregroundMark x1="45382" y1="92079" x2="45382" y2="92079"/>
                        <a14:foregroundMark x1="69880" y1="81188" x2="69880" y2="81188"/>
                        <a14:foregroundMark x1="53414" y1="17327" x2="53414" y2="17327"/>
                        <a14:foregroundMark x1="49398" y1="1485" x2="49398" y2="1485"/>
                        <a14:foregroundMark x1="12450" y1="7921" x2="12450" y2="7921"/>
                        <a14:foregroundMark x1="4016" y1="16337" x2="4016" y2="16337"/>
                        <a14:foregroundMark x1="17269" y1="94059" x2="17269" y2="94059"/>
                        <a14:foregroundMark x1="87149" y1="90594" x2="87149" y2="90594"/>
                        <a14:foregroundMark x1="93976" y1="86634" x2="85141" y2="90099"/>
                        <a14:foregroundMark x1="95582" y1="65842" x2="95582" y2="65842"/>
                        <a14:foregroundMark x1="95181" y1="40594" x2="96386" y2="49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58" y="1785120"/>
            <a:ext cx="2310262" cy="18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zure Update Management - Présentation et mise en œuvre - Clément HAUROGNÉ">
            <a:extLst>
              <a:ext uri="{FF2B5EF4-FFF2-40B4-BE49-F238E27FC236}">
                <a16:creationId xmlns:a16="http://schemas.microsoft.com/office/drawing/2014/main" id="{4DD4A02D-E8F5-A453-C0B5-4FB08EEA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44" b="93117" l="8664" r="89892">
                        <a14:foregroundMark x1="56318" y1="6883" x2="56318" y2="6883"/>
                        <a14:foregroundMark x1="57401" y1="4049" x2="60650" y2="3644"/>
                        <a14:foregroundMark x1="19134" y1="55466" x2="21661" y2="56680"/>
                        <a14:foregroundMark x1="18051" y1="82591" x2="18051" y2="84615"/>
                        <a14:foregroundMark x1="35018" y1="85425" x2="40433" y2="85020"/>
                        <a14:foregroundMark x1="37906" y1="91498" x2="45848" y2="82186"/>
                        <a14:foregroundMark x1="45126" y1="78138" x2="45487" y2="75709"/>
                        <a14:foregroundMark x1="41877" y1="93117" x2="33935" y2="93117"/>
                        <a14:foregroundMark x1="9747" y1="51417" x2="19856" y2="52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94" y="2139773"/>
            <a:ext cx="777978" cy="6937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5437B7-BB07-FAD1-C144-16088B901A43}"/>
              </a:ext>
            </a:extLst>
          </p:cNvPr>
          <p:cNvSpPr txBox="1"/>
          <p:nvPr/>
        </p:nvSpPr>
        <p:spPr>
          <a:xfrm>
            <a:off x="2642888" y="2112876"/>
            <a:ext cx="168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on:</a:t>
            </a:r>
            <a:endParaRPr lang="th-TH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AF094-0773-349E-4370-BBFA7E4E845F}"/>
              </a:ext>
            </a:extLst>
          </p:cNvPr>
          <p:cNvSpPr txBox="1"/>
          <p:nvPr/>
        </p:nvSpPr>
        <p:spPr>
          <a:xfrm>
            <a:off x="3703072" y="2633438"/>
            <a:ext cx="133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 Analytics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Workspace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D7E38E1-9453-BEE7-E19E-54EA65462417}"/>
              </a:ext>
            </a:extLst>
          </p:cNvPr>
          <p:cNvSpPr/>
          <p:nvPr/>
        </p:nvSpPr>
        <p:spPr>
          <a:xfrm>
            <a:off x="3140626" y="2905861"/>
            <a:ext cx="598205" cy="22472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Step 1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3878578-2D83-CA0A-6530-86558086D5E2}"/>
              </a:ext>
            </a:extLst>
          </p:cNvPr>
          <p:cNvSpPr/>
          <p:nvPr/>
        </p:nvSpPr>
        <p:spPr>
          <a:xfrm>
            <a:off x="3387336" y="1343249"/>
            <a:ext cx="367469" cy="713573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41FD2-F26F-3BE8-FEA1-DCAE14B6B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61" b="89697" l="7595" r="89873">
                        <a14:foregroundMark x1="28481" y1="9091" x2="28481" y2="9091"/>
                        <a14:foregroundMark x1="7595" y1="46667" x2="7595" y2="46667"/>
                        <a14:foregroundMark x1="91139" y1="87879" x2="91139" y2="87879"/>
                        <a14:foregroundMark x1="33544" y1="90303" x2="33544" y2="90303"/>
                        <a14:foregroundMark x1="29747" y1="6061" x2="29747" y2="6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142" y="3386825"/>
            <a:ext cx="339334" cy="3543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A022DE-9CFD-5722-69A0-0F046BC6D2C2}"/>
              </a:ext>
            </a:extLst>
          </p:cNvPr>
          <p:cNvSpPr txBox="1"/>
          <p:nvPr/>
        </p:nvSpPr>
        <p:spPr>
          <a:xfrm>
            <a:off x="4623573" y="3513771"/>
            <a:ext cx="1338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IAM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RG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D621BA26-ECBF-E3BD-2804-F844783D5454}"/>
              </a:ext>
            </a:extLst>
          </p:cNvPr>
          <p:cNvSpPr/>
          <p:nvPr/>
        </p:nvSpPr>
        <p:spPr>
          <a:xfrm>
            <a:off x="3901049" y="3790643"/>
            <a:ext cx="704782" cy="22472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Step 3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307E9-5AFD-E2F4-6A32-5A56E296C3D9}"/>
              </a:ext>
            </a:extLst>
          </p:cNvPr>
          <p:cNvSpPr txBox="1"/>
          <p:nvPr/>
        </p:nvSpPr>
        <p:spPr>
          <a:xfrm>
            <a:off x="3284325" y="3513771"/>
            <a:ext cx="114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Assign Sentinel Roles</a:t>
            </a:r>
            <a:endParaRPr lang="th-TH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1FF93-11C4-37D3-D5A1-252E03E3E263}"/>
              </a:ext>
            </a:extLst>
          </p:cNvPr>
          <p:cNvSpPr txBox="1"/>
          <p:nvPr/>
        </p:nvSpPr>
        <p:spPr>
          <a:xfrm>
            <a:off x="2905140" y="3930924"/>
            <a:ext cx="19918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Least Privilege: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Manage Incident: Sentinel Responder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“Run” Playbook: Playbook Operator</a:t>
            </a:r>
            <a:endParaRPr lang="th-TH" sz="8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D2ABA50-080A-311A-AF38-92762889F2E5}"/>
              </a:ext>
            </a:extLst>
          </p:cNvPr>
          <p:cNvSpPr/>
          <p:nvPr/>
        </p:nvSpPr>
        <p:spPr>
          <a:xfrm flipH="1">
            <a:off x="4042569" y="2376885"/>
            <a:ext cx="659953" cy="22472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Step 4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75187A-9779-0443-E3D8-8C046BB50D78}"/>
              </a:ext>
            </a:extLst>
          </p:cNvPr>
          <p:cNvSpPr txBox="1"/>
          <p:nvPr/>
        </p:nvSpPr>
        <p:spPr>
          <a:xfrm>
            <a:off x="4720757" y="2291955"/>
            <a:ext cx="1144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 usage &gt;&gt; Data Retention</a:t>
            </a:r>
            <a:endParaRPr lang="th-TH" sz="11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FA08CD1-5D92-A82B-6BF1-8CB579E0444D}"/>
              </a:ext>
            </a:extLst>
          </p:cNvPr>
          <p:cNvSpPr/>
          <p:nvPr/>
        </p:nvSpPr>
        <p:spPr>
          <a:xfrm rot="5400000">
            <a:off x="5594191" y="398231"/>
            <a:ext cx="367469" cy="713573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82068-2473-704F-B1E9-E7646B97D5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04" b="90850" l="9091" r="89394">
                        <a14:foregroundMark x1="42424" y1="35294" x2="62121" y2="37255"/>
                        <a14:foregroundMark x1="86364" y1="41830" x2="86364" y2="57516"/>
                        <a14:foregroundMark x1="83333" y1="57516" x2="83333" y2="75817"/>
                        <a14:foregroundMark x1="68182" y1="39869" x2="68939" y2="50327"/>
                        <a14:foregroundMark x1="71970" y1="77778" x2="45455" y2="88889"/>
                        <a14:foregroundMark x1="12879" y1="83660" x2="56061" y2="87582"/>
                        <a14:foregroundMark x1="56061" y1="87582" x2="76515" y2="84314"/>
                        <a14:foregroundMark x1="86364" y1="87582" x2="86364" y2="87582"/>
                        <a14:foregroundMark x1="73485" y1="90196" x2="73485" y2="90196"/>
                        <a14:foregroundMark x1="12879" y1="44444" x2="33333" y2="39216"/>
                        <a14:foregroundMark x1="71970" y1="90850" x2="71970" y2="90850"/>
                        <a14:foregroundMark x1="40909" y1="10458" x2="40909" y2="10458"/>
                        <a14:foregroundMark x1="44697" y1="10458" x2="44697" y2="10458"/>
                        <a14:foregroundMark x1="46212" y1="10458" x2="46212" y2="10458"/>
                        <a14:foregroundMark x1="51515" y1="13072" x2="51515" y2="13072"/>
                        <a14:foregroundMark x1="53030" y1="18301" x2="53030" y2="18301"/>
                        <a14:foregroundMark x1="53030" y1="27451" x2="53030" y2="27451"/>
                        <a14:foregroundMark x1="33333" y1="15033" x2="33333" y2="15033"/>
                        <a14:foregroundMark x1="29545" y1="24837" x2="29545" y2="24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6912" y="547561"/>
            <a:ext cx="517754" cy="600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1E61AD-D107-FE7E-F936-A4493B317CB9}"/>
              </a:ext>
            </a:extLst>
          </p:cNvPr>
          <p:cNvSpPr txBox="1"/>
          <p:nvPr/>
        </p:nvSpPr>
        <p:spPr>
          <a:xfrm>
            <a:off x="6820748" y="489741"/>
            <a:ext cx="83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  <a:endParaRPr lang="th-TH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B1A64-B9D1-CDCC-790E-9D41E738701F}"/>
              </a:ext>
            </a:extLst>
          </p:cNvPr>
          <p:cNvSpPr txBox="1"/>
          <p:nvPr/>
        </p:nvSpPr>
        <p:spPr>
          <a:xfrm>
            <a:off x="6829294" y="693022"/>
            <a:ext cx="13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 Hub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27809C-C9FC-1BB5-E757-EB926F7FB18F}"/>
              </a:ext>
            </a:extLst>
          </p:cNvPr>
          <p:cNvSpPr txBox="1"/>
          <p:nvPr/>
        </p:nvSpPr>
        <p:spPr>
          <a:xfrm>
            <a:off x="7281128" y="1007641"/>
            <a:ext cx="89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  <a:endParaRPr lang="th-TH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94511-BC9D-B5EC-544C-146A0F3E54CA}"/>
              </a:ext>
            </a:extLst>
          </p:cNvPr>
          <p:cNvCxnSpPr>
            <a:cxnSpLocks/>
          </p:cNvCxnSpPr>
          <p:nvPr/>
        </p:nvCxnSpPr>
        <p:spPr>
          <a:xfrm>
            <a:off x="7016097" y="1401844"/>
            <a:ext cx="0" cy="2775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D71383-5489-E75B-CA9A-8A1F86515984}"/>
              </a:ext>
            </a:extLst>
          </p:cNvPr>
          <p:cNvSpPr txBox="1"/>
          <p:nvPr/>
        </p:nvSpPr>
        <p:spPr>
          <a:xfrm>
            <a:off x="7507758" y="1508167"/>
            <a:ext cx="148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Security Events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82A8333-A222-E1BA-DFDF-F9BD2DDC0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26670" y="1054411"/>
            <a:ext cx="152400" cy="15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D44A87B-DE23-D4C5-CA1D-78A8105C41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9070" y="1055201"/>
            <a:ext cx="152400" cy="15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0422F39-E9B4-633E-E032-0996C5912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46331" y="1054411"/>
            <a:ext cx="152400" cy="15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A37BCF9-3CC2-2201-C4D9-2D14E66D41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31511" y="1054411"/>
            <a:ext cx="171450" cy="171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57809-A4D6-F218-4B09-6D386C916A23}"/>
              </a:ext>
            </a:extLst>
          </p:cNvPr>
          <p:cNvSpPr txBox="1"/>
          <p:nvPr/>
        </p:nvSpPr>
        <p:spPr>
          <a:xfrm>
            <a:off x="7507757" y="2520441"/>
            <a:ext cx="148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Activity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7857115-124B-B1CA-971E-6874B5D2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05" y="1557888"/>
            <a:ext cx="318177" cy="3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has a new logo, but where do you download it? Here!">
            <a:extLst>
              <a:ext uri="{FF2B5EF4-FFF2-40B4-BE49-F238E27FC236}">
                <a16:creationId xmlns:a16="http://schemas.microsoft.com/office/drawing/2014/main" id="{C638480C-B6BE-E1B0-8669-38E5A9B25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105" y="2564460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 · Azure/Microsoft-Defender-for-Cloud Wiki · GitHub">
            <a:extLst>
              <a:ext uri="{FF2B5EF4-FFF2-40B4-BE49-F238E27FC236}">
                <a16:creationId xmlns:a16="http://schemas.microsoft.com/office/drawing/2014/main" id="{5B922171-DD42-C602-6116-CF73D5B7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66" y="3664835"/>
            <a:ext cx="361016" cy="36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90208B1-C411-06A2-6A7B-16E4C01F3685}"/>
              </a:ext>
            </a:extLst>
          </p:cNvPr>
          <p:cNvSpPr txBox="1"/>
          <p:nvPr/>
        </p:nvSpPr>
        <p:spPr>
          <a:xfrm>
            <a:off x="7461661" y="3632064"/>
            <a:ext cx="148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Defender</a:t>
            </a:r>
          </a:p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Cloud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306F23-22B8-1BCD-43EB-FB8EC4574AF3}"/>
              </a:ext>
            </a:extLst>
          </p:cNvPr>
          <p:cNvSpPr txBox="1"/>
          <p:nvPr/>
        </p:nvSpPr>
        <p:spPr>
          <a:xfrm>
            <a:off x="7673501" y="1992220"/>
            <a:ext cx="1698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Configuring…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8E90F1-1488-6165-EA90-5B54082A1547}"/>
              </a:ext>
            </a:extLst>
          </p:cNvPr>
          <p:cNvSpPr txBox="1"/>
          <p:nvPr/>
        </p:nvSpPr>
        <p:spPr>
          <a:xfrm>
            <a:off x="7690196" y="2983182"/>
            <a:ext cx="1698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Configuring…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128AB8-C2B2-350F-DD1A-B3A6890DF165}"/>
              </a:ext>
            </a:extLst>
          </p:cNvPr>
          <p:cNvSpPr txBox="1"/>
          <p:nvPr/>
        </p:nvSpPr>
        <p:spPr>
          <a:xfrm>
            <a:off x="7690196" y="4089212"/>
            <a:ext cx="1698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Configuring…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92114F-BE33-24D3-73BC-0D62AD8B0E0D}"/>
              </a:ext>
            </a:extLst>
          </p:cNvPr>
          <p:cNvSpPr txBox="1"/>
          <p:nvPr/>
        </p:nvSpPr>
        <p:spPr>
          <a:xfrm>
            <a:off x="7842596" y="3135582"/>
            <a:ext cx="16980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Policy Assignment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A227EC-61A5-4581-69FB-8E677982FF0C}"/>
              </a:ext>
            </a:extLst>
          </p:cNvPr>
          <p:cNvSpPr txBox="1"/>
          <p:nvPr/>
        </p:nvSpPr>
        <p:spPr>
          <a:xfrm>
            <a:off x="7933811" y="4298268"/>
            <a:ext cx="1698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Bi-directional Sync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56824187-C80A-5685-5BD6-77EC67937883}"/>
              </a:ext>
            </a:extLst>
          </p:cNvPr>
          <p:cNvSpPr/>
          <p:nvPr/>
        </p:nvSpPr>
        <p:spPr>
          <a:xfrm flipH="1">
            <a:off x="7506216" y="519883"/>
            <a:ext cx="659953" cy="22472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Step 5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F689CB-5CC7-BB0C-756D-D581FC8D9081}"/>
              </a:ext>
            </a:extLst>
          </p:cNvPr>
          <p:cNvSpPr txBox="1"/>
          <p:nvPr/>
        </p:nvSpPr>
        <p:spPr>
          <a:xfrm>
            <a:off x="7851052" y="2201509"/>
            <a:ext cx="1698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Collection Rules</a:t>
            </a:r>
            <a:endParaRPr lang="th-TH" sz="105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C2EFFCA0-9915-A0DA-A96E-44B7F3DE5BAB}"/>
              </a:ext>
            </a:extLst>
          </p:cNvPr>
          <p:cNvSpPr/>
          <p:nvPr/>
        </p:nvSpPr>
        <p:spPr>
          <a:xfrm rot="5400000">
            <a:off x="5980913" y="4497378"/>
            <a:ext cx="367469" cy="131219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D1AA68C8-92AF-D790-88D7-3B918D56F8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1641" y="4969743"/>
            <a:ext cx="336135" cy="3361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F38C3A5-0615-7EA1-2985-9B4D384E3FF9}"/>
              </a:ext>
            </a:extLst>
          </p:cNvPr>
          <p:cNvSpPr txBox="1"/>
          <p:nvPr/>
        </p:nvSpPr>
        <p:spPr>
          <a:xfrm>
            <a:off x="7152705" y="5042268"/>
            <a:ext cx="133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Analytics Rules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8AC7B0-3BBE-B437-051F-4A8979CC6173}"/>
              </a:ext>
            </a:extLst>
          </p:cNvPr>
          <p:cNvSpPr txBox="1"/>
          <p:nvPr/>
        </p:nvSpPr>
        <p:spPr>
          <a:xfrm>
            <a:off x="7210690" y="5237806"/>
            <a:ext cx="1779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 Near Real Time (NRT) query</a:t>
            </a:r>
            <a:endParaRPr lang="th-TH" sz="11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7A1343D-849B-1942-C933-00C17CA27C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717" b="89623" l="7207" r="91892">
                        <a14:foregroundMark x1="48649" y1="5660" x2="48649" y2="5660"/>
                        <a14:foregroundMark x1="8108" y1="50000" x2="8108" y2="50000"/>
                        <a14:foregroundMark x1="86486" y1="70755" x2="86486" y2="70755"/>
                        <a14:foregroundMark x1="91892" y1="71698" x2="91892" y2="716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8442" y="5790980"/>
            <a:ext cx="339334" cy="3240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30D6C6CE-315A-50EC-8F57-078AC92933D2}"/>
              </a:ext>
            </a:extLst>
          </p:cNvPr>
          <p:cNvSpPr txBox="1"/>
          <p:nvPr/>
        </p:nvSpPr>
        <p:spPr>
          <a:xfrm>
            <a:off x="7188896" y="5819078"/>
            <a:ext cx="133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Automation</a:t>
            </a:r>
            <a:endParaRPr lang="th-TH" sz="1400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4D4015F-3122-AEA1-8593-DC0737D7450C}"/>
              </a:ext>
            </a:extLst>
          </p:cNvPr>
          <p:cNvSpPr txBox="1"/>
          <p:nvPr/>
        </p:nvSpPr>
        <p:spPr>
          <a:xfrm>
            <a:off x="7255798" y="6035872"/>
            <a:ext cx="1779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 Near Real Time (NRT) query</a:t>
            </a:r>
            <a:endParaRPr lang="th-TH" sz="11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2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054457-9996-6B46-C456-171C8269E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516" y="565235"/>
            <a:ext cx="5304401" cy="5935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680A2F-38ED-9746-A07C-64A1D0E09279}"/>
              </a:ext>
            </a:extLst>
          </p:cNvPr>
          <p:cNvSpPr/>
          <p:nvPr/>
        </p:nvSpPr>
        <p:spPr>
          <a:xfrm>
            <a:off x="3871245" y="5802594"/>
            <a:ext cx="4460905" cy="632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7E08E8-0BF7-AF6C-049F-85430F43A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897" y="3937133"/>
            <a:ext cx="4259123" cy="15811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486AC2-72AD-3AAB-3913-C6A443E1070D}"/>
              </a:ext>
            </a:extLst>
          </p:cNvPr>
          <p:cNvSpPr txBox="1"/>
          <p:nvPr/>
        </p:nvSpPr>
        <p:spPr>
          <a:xfrm>
            <a:off x="8681364" y="3429000"/>
            <a:ext cx="324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Online – Open Book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1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475FB-BD01-3C9E-62C3-608DBA313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53" y="587644"/>
            <a:ext cx="4659790" cy="3282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ACEDB4-E302-0FEA-EC6A-582E5F938E07}"/>
              </a:ext>
            </a:extLst>
          </p:cNvPr>
          <p:cNvSpPr/>
          <p:nvPr/>
        </p:nvSpPr>
        <p:spPr>
          <a:xfrm>
            <a:off x="3375496" y="2649196"/>
            <a:ext cx="931584" cy="27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8EACB-ADD1-98DF-2AB5-40DDFDABF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400" y="2502353"/>
            <a:ext cx="4659791" cy="3768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967232-D01D-0ED7-171F-7A614118B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245" y="969215"/>
            <a:ext cx="3539293" cy="3299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B0906-B66F-3298-0660-7432BDEE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095" y="598101"/>
            <a:ext cx="8136712" cy="3470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C2FD9E-7AB0-19A4-2E7C-E1BB8628039D}"/>
              </a:ext>
            </a:extLst>
          </p:cNvPr>
          <p:cNvSpPr/>
          <p:nvPr/>
        </p:nvSpPr>
        <p:spPr>
          <a:xfrm>
            <a:off x="3418318" y="3563595"/>
            <a:ext cx="623843" cy="444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69779-4BED-6E0C-B9A7-973E5B682595}"/>
              </a:ext>
            </a:extLst>
          </p:cNvPr>
          <p:cNvSpPr txBox="1"/>
          <p:nvPr/>
        </p:nvSpPr>
        <p:spPr>
          <a:xfrm>
            <a:off x="3418318" y="4163938"/>
            <a:ext cx="324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So…why wait?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6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64344-6E5D-C34C-515E-E4A21EF5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094" y="527870"/>
            <a:ext cx="8733318" cy="46837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EFB12E-E5DD-FAEA-04FA-11544B554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605" y="4985975"/>
            <a:ext cx="1390476" cy="514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3CE183-E7C5-8471-2E18-6613BBADA6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36" t="39822" r="6301" b="10177"/>
          <a:stretch/>
        </p:blipFill>
        <p:spPr>
          <a:xfrm>
            <a:off x="6203002" y="615656"/>
            <a:ext cx="4896741" cy="514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C0488B3A-0DFE-6340-07C5-F7C759FF1430}"/>
              </a:ext>
            </a:extLst>
          </p:cNvPr>
          <p:cNvSpPr/>
          <p:nvPr/>
        </p:nvSpPr>
        <p:spPr>
          <a:xfrm flipH="1">
            <a:off x="10567237" y="672744"/>
            <a:ext cx="1598064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F11 for full screen, find big monitor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4BCD9DBF-5AA3-B20B-7CCC-71F81641FA20}"/>
              </a:ext>
            </a:extLst>
          </p:cNvPr>
          <p:cNvSpPr/>
          <p:nvPr/>
        </p:nvSpPr>
        <p:spPr>
          <a:xfrm flipH="1">
            <a:off x="10567237" y="4458155"/>
            <a:ext cx="1663582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Login to desktop first with provided user/pass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69FECF6F-23BC-F1DD-90A3-6E945024E67A}"/>
              </a:ext>
            </a:extLst>
          </p:cNvPr>
          <p:cNvSpPr/>
          <p:nvPr/>
        </p:nvSpPr>
        <p:spPr>
          <a:xfrm flipH="1">
            <a:off x="8497731" y="5011573"/>
            <a:ext cx="1663582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Then scroll direction down to click this.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0AF392AF-88D8-CC61-2271-033E0ADAE47E}"/>
              </a:ext>
            </a:extLst>
          </p:cNvPr>
          <p:cNvSpPr/>
          <p:nvPr/>
        </p:nvSpPr>
        <p:spPr>
          <a:xfrm rot="5400000" flipH="1">
            <a:off x="10142532" y="5687622"/>
            <a:ext cx="1663582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Submit when every job complete.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9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55B2F-F735-B77D-65BD-811708E5B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281" y="619476"/>
            <a:ext cx="7857474" cy="4225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09E791-40C1-3B66-B917-95379F5E1328}"/>
              </a:ext>
            </a:extLst>
          </p:cNvPr>
          <p:cNvSpPr txBox="1"/>
          <p:nvPr/>
        </p:nvSpPr>
        <p:spPr>
          <a:xfrm>
            <a:off x="3324314" y="4876955"/>
            <a:ext cx="3240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Direction mail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8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D4350D-452F-0332-A360-F1047F2D878A}"/>
              </a:ext>
            </a:extLst>
          </p:cNvPr>
          <p:cNvSpPr txBox="1"/>
          <p:nvPr/>
        </p:nvSpPr>
        <p:spPr>
          <a:xfrm>
            <a:off x="3072756" y="710109"/>
            <a:ext cx="621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Tips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DA353-1C7D-8E38-A83C-3973763ADD25}"/>
              </a:ext>
            </a:extLst>
          </p:cNvPr>
          <p:cNvSpPr txBox="1"/>
          <p:nvPr/>
        </p:nvSpPr>
        <p:spPr>
          <a:xfrm>
            <a:off x="3187281" y="1246907"/>
            <a:ext cx="62127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wait for processing, open many Azure tabs and go ahead each job.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Beware of what the direction mail specified: Resource Group, Region, user, resource name, etc. 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Default Settings if it is not instructed.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do unnecessary change.</a:t>
            </a:r>
            <a:endParaRPr lang="th-TH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8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972B8B-0604-7275-6FFD-CEE422536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471" y="643296"/>
            <a:ext cx="7073215" cy="2715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705A9B4-32C9-C7A6-86AC-746A3ADF55EC}"/>
              </a:ext>
            </a:extLst>
          </p:cNvPr>
          <p:cNvSpPr/>
          <p:nvPr/>
        </p:nvSpPr>
        <p:spPr>
          <a:xfrm flipH="1">
            <a:off x="7947589" y="2749216"/>
            <a:ext cx="2444097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Just refresh every 60 secs.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3F4CA1-E051-CFC9-2E20-969762014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875" y="3717420"/>
            <a:ext cx="7058811" cy="5378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A5E0A94F-5145-EEA4-1F1B-090DA90AE430}"/>
              </a:ext>
            </a:extLst>
          </p:cNvPr>
          <p:cNvSpPr/>
          <p:nvPr/>
        </p:nvSpPr>
        <p:spPr>
          <a:xfrm>
            <a:off x="5623133" y="3140580"/>
            <a:ext cx="367469" cy="713573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1EC806-8027-87D5-AED1-4373E8222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011" y="3676393"/>
            <a:ext cx="2005230" cy="31039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98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3768E0-B938-4079-9A0B-0292F5807E9C}"/>
              </a:ext>
            </a:extLst>
          </p:cNvPr>
          <p:cNvGrpSpPr/>
          <p:nvPr/>
        </p:nvGrpSpPr>
        <p:grpSpPr>
          <a:xfrm>
            <a:off x="-354564" y="-31491"/>
            <a:ext cx="12546566" cy="6927591"/>
            <a:chOff x="-354564" y="-31491"/>
            <a:chExt cx="12546566" cy="69275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9439519-7AC5-40E4-A1DC-871147090945}"/>
                </a:ext>
              </a:extLst>
            </p:cNvPr>
            <p:cNvGrpSpPr/>
            <p:nvPr/>
          </p:nvGrpSpPr>
          <p:grpSpPr>
            <a:xfrm>
              <a:off x="-354564" y="-31491"/>
              <a:ext cx="12546566" cy="6927591"/>
              <a:chOff x="-354564" y="-31491"/>
              <a:chExt cx="12546566" cy="692759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1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212457"/>
                <a:ext cx="1169125" cy="899160"/>
              </a:xfrm>
              <a:prstGeom prst="triangle">
                <a:avLst/>
              </a:prstGeom>
              <a:solidFill>
                <a:srgbClr val="9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9FFC26-7B09-4FB2-BC8D-5512CD2C42CB}"/>
              </a:ext>
            </a:extLst>
          </p:cNvPr>
          <p:cNvSpPr txBox="1"/>
          <p:nvPr/>
        </p:nvSpPr>
        <p:spPr>
          <a:xfrm>
            <a:off x="5935444" y="568152"/>
            <a:ext cx="32429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Sarah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Futura Lt BT" panose="020B0402020204020303" pitchFamily="34" charset="0"/>
              </a:rPr>
              <a:t>Saran Hansakul</a:t>
            </a:r>
          </a:p>
          <a:p>
            <a:pPr algn="r"/>
            <a:endParaRPr lang="en-US" sz="1600" dirty="0">
              <a:solidFill>
                <a:schemeClr val="bg1"/>
              </a:solidFill>
              <a:latin typeface="Futura Lt BT" panose="020B0402020204020303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IT &amp; Brand Manager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Rainbow Silver </a:t>
            </a:r>
            <a:r>
              <a:rPr lang="en-US" sz="1600" dirty="0" err="1">
                <a:solidFill>
                  <a:schemeClr val="bg1"/>
                </a:solidFill>
                <a:latin typeface="Futura Lt BT" panose="020B0402020204020303" pitchFamily="34" charset="0"/>
              </a:rPr>
              <a:t>Co.,Ltd</a:t>
            </a:r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. 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(AKE </a:t>
            </a:r>
            <a:r>
              <a:rPr lang="en-US" sz="1600" dirty="0" err="1">
                <a:solidFill>
                  <a:schemeClr val="bg1"/>
                </a:solidFill>
                <a:latin typeface="Futura Lt BT" panose="020B0402020204020303" pitchFamily="34" charset="0"/>
              </a:rPr>
              <a:t>AKE</a:t>
            </a:r>
            <a:r>
              <a:rPr lang="en-US" sz="1600" dirty="0">
                <a:solidFill>
                  <a:schemeClr val="bg1"/>
                </a:solidFill>
                <a:latin typeface="Futura Lt BT" panose="020B0402020204020303" pitchFamily="34" charset="0"/>
              </a:rPr>
              <a:t> Thailand)</a:t>
            </a:r>
          </a:p>
        </p:txBody>
      </p:sp>
      <p:pic>
        <p:nvPicPr>
          <p:cNvPr id="10" name="Picture 9" descr="รูปภาพประกอบด้วย บุคคล, ผนัง, ในอาคาร, แปรงสีฟัน&#10;&#10;Description automatically generated">
            <a:extLst>
              <a:ext uri="{FF2B5EF4-FFF2-40B4-BE49-F238E27FC236}">
                <a16:creationId xmlns:a16="http://schemas.microsoft.com/office/drawing/2014/main" id="{70999006-D73A-4459-9E8D-2A839E7E2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1"/>
          <a:stretch/>
        </p:blipFill>
        <p:spPr>
          <a:xfrm>
            <a:off x="9357779" y="632211"/>
            <a:ext cx="2500064" cy="2445263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0"/>
          </a:effectLst>
        </p:spPr>
      </p:pic>
      <p:pic>
        <p:nvPicPr>
          <p:cNvPr id="11" name="Picture 2" descr="Microsoft Certified Trainer 2021-2022">
            <a:extLst>
              <a:ext uri="{FF2B5EF4-FFF2-40B4-BE49-F238E27FC236}">
                <a16:creationId xmlns:a16="http://schemas.microsoft.com/office/drawing/2014/main" id="{2267F468-2C0B-411A-8542-69C62436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46" y="3210663"/>
            <a:ext cx="929579" cy="9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365 Certified: Security Administrator Associate">
            <a:extLst>
              <a:ext uri="{FF2B5EF4-FFF2-40B4-BE49-F238E27FC236}">
                <a16:creationId xmlns:a16="http://schemas.microsoft.com/office/drawing/2014/main" id="{4B0F44F2-FDF6-4D0B-BC8B-857649D0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2" y="3189199"/>
            <a:ext cx="929579" cy="9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icrosoft Certified: Security Operations Analyst Associate">
            <a:extLst>
              <a:ext uri="{FF2B5EF4-FFF2-40B4-BE49-F238E27FC236}">
                <a16:creationId xmlns:a16="http://schemas.microsoft.com/office/drawing/2014/main" id="{7045DA29-4663-4028-9E26-09230A1F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87" y="3137419"/>
            <a:ext cx="1002823" cy="10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icrosoft Certified: Identity and Access Administrator Associate">
            <a:extLst>
              <a:ext uri="{FF2B5EF4-FFF2-40B4-BE49-F238E27FC236}">
                <a16:creationId xmlns:a16="http://schemas.microsoft.com/office/drawing/2014/main" id="{B771927E-96C3-439C-B7CA-098CAB66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54" y="3149818"/>
            <a:ext cx="962033" cy="9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Microsoft Certified: Azure Administrator Associate">
            <a:extLst>
              <a:ext uri="{FF2B5EF4-FFF2-40B4-BE49-F238E27FC236}">
                <a16:creationId xmlns:a16="http://schemas.microsoft.com/office/drawing/2014/main" id="{173E3FCB-9DA0-4800-BCFB-24A5B73C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53" y="4218785"/>
            <a:ext cx="1059445" cy="10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Microsoft Certified: Azure Solutions Architect Expert">
            <a:extLst>
              <a:ext uri="{FF2B5EF4-FFF2-40B4-BE49-F238E27FC236}">
                <a16:creationId xmlns:a16="http://schemas.microsoft.com/office/drawing/2014/main" id="{5B1F7848-3158-4764-A233-7E036597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46" y="4271132"/>
            <a:ext cx="982563" cy="9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Microsoft 365 Certified: Enterprise Administrator Expert">
            <a:extLst>
              <a:ext uri="{FF2B5EF4-FFF2-40B4-BE49-F238E27FC236}">
                <a16:creationId xmlns:a16="http://schemas.microsoft.com/office/drawing/2014/main" id="{7463C9E6-FF98-4427-8BCF-DB5E4914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77" y="4247095"/>
            <a:ext cx="1002824" cy="10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Microsoft Certified: DevOps Engineer Expert">
            <a:extLst>
              <a:ext uri="{FF2B5EF4-FFF2-40B4-BE49-F238E27FC236}">
                <a16:creationId xmlns:a16="http://schemas.microsoft.com/office/drawing/2014/main" id="{FFB9083B-5147-4E57-8C60-ACF164B5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87" y="4218785"/>
            <a:ext cx="1059445" cy="10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A2C0E8F-1EA9-44FF-8A9D-B50E1393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86" y="5469278"/>
            <a:ext cx="1090512" cy="697721"/>
          </a:xfrm>
          <a:prstGeom prst="rect">
            <a:avLst/>
          </a:prstGeom>
          <a:noFill/>
          <a:effectLst>
            <a:glow rad="76200">
              <a:schemeClr val="bg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83EED73-D88A-4DF0-A0E8-4E9C8B3F84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98" y="5413486"/>
            <a:ext cx="886909" cy="809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Picture 2" descr="CompTIA PenTest+ ce Certification - Acclaim">
            <a:extLst>
              <a:ext uri="{FF2B5EF4-FFF2-40B4-BE49-F238E27FC236}">
                <a16:creationId xmlns:a16="http://schemas.microsoft.com/office/drawing/2014/main" id="{BC608A10-CA7D-5DD9-C131-253280BD4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6" b="90295" l="9916" r="93038">
                        <a14:foregroundMark x1="8439" y1="47468" x2="41772" y2="47468"/>
                        <a14:foregroundMark x1="41772" y1="47468" x2="71730" y2="44937"/>
                        <a14:foregroundMark x1="71730" y1="44937" x2="93038" y2="47046"/>
                        <a14:foregroundMark x1="49367" y1="39451" x2="48945" y2="45781"/>
                        <a14:foregroundMark x1="16878" y1="66667" x2="63080" y2="62869"/>
                        <a14:foregroundMark x1="63080" y1="62869" x2="75105" y2="63080"/>
                        <a14:foregroundMark x1="75105" y1="63080" x2="53797" y2="75949"/>
                        <a14:foregroundMark x1="53797" y1="75949" x2="40084" y2="75105"/>
                        <a14:foregroundMark x1="40084" y1="75105" x2="46414" y2="65823"/>
                        <a14:foregroundMark x1="46414" y1="65823" x2="48945" y2="76371"/>
                        <a14:foregroundMark x1="48945" y1="76371" x2="38397" y2="66245"/>
                        <a14:foregroundMark x1="38397" y1="66245" x2="35232" y2="43249"/>
                        <a14:foregroundMark x1="35232" y1="43249" x2="41350" y2="31224"/>
                        <a14:foregroundMark x1="41350" y1="31224" x2="53586" y2="24895"/>
                        <a14:foregroundMark x1="53586" y1="24895" x2="65612" y2="36920"/>
                        <a14:foregroundMark x1="65612" y1="36920" x2="78059" y2="41139"/>
                        <a14:foregroundMark x1="78059" y1="41139" x2="79114" y2="28481"/>
                        <a14:foregroundMark x1="79114" y1="28481" x2="64768" y2="18776"/>
                        <a14:foregroundMark x1="64768" y1="18776" x2="41561" y2="12869"/>
                        <a14:foregroundMark x1="41561" y1="12869" x2="28481" y2="20675"/>
                        <a14:foregroundMark x1="28481" y1="20675" x2="17932" y2="40084"/>
                        <a14:foregroundMark x1="17932" y1="40084" x2="18776" y2="65823"/>
                        <a14:foregroundMark x1="18776" y1="65823" x2="36498" y2="74262"/>
                        <a14:foregroundMark x1="20464" y1="27215" x2="20464" y2="27215"/>
                        <a14:foregroundMark x1="20464" y1="27215" x2="17300" y2="32911"/>
                        <a14:foregroundMark x1="51688" y1="12869" x2="64135" y2="16878"/>
                        <a14:foregroundMark x1="64135" y1="16878" x2="71730" y2="21730"/>
                        <a14:foregroundMark x1="83333" y1="65823" x2="77215" y2="72996"/>
                        <a14:foregroundMark x1="73840" y1="47679" x2="63502" y2="51055"/>
                        <a14:foregroundMark x1="63502" y1="51055" x2="62236" y2="48101"/>
                        <a14:foregroundMark x1="67089" y1="26160" x2="35865" y2="27848"/>
                        <a14:foregroundMark x1="35865" y1="27848" x2="45781" y2="19198"/>
                        <a14:foregroundMark x1="45781" y1="19198" x2="50633" y2="20042"/>
                        <a14:foregroundMark x1="50633" y1="20042" x2="74895" y2="29114"/>
                        <a14:foregroundMark x1="27215" y1="31435" x2="37553" y2="24473"/>
                        <a14:foregroundMark x1="37553" y1="24473" x2="38819" y2="19620"/>
                        <a14:foregroundMark x1="19409" y1="70253" x2="22996" y2="71519"/>
                        <a14:foregroundMark x1="66245" y1="75527" x2="46203" y2="76793"/>
                        <a14:foregroundMark x1="36287" y1="75738" x2="49156" y2="79325"/>
                        <a14:foregroundMark x1="31013" y1="80802" x2="31013" y2="80802"/>
                        <a14:foregroundMark x1="33544" y1="82068" x2="33544" y2="82068"/>
                        <a14:foregroundMark x1="41772" y1="85654" x2="41772" y2="85654"/>
                        <a14:foregroundMark x1="41139" y1="88608" x2="41139" y2="88608"/>
                        <a14:foregroundMark x1="38397" y1="85232" x2="38397" y2="85232"/>
                        <a14:foregroundMark x1="44726" y1="87342" x2="44726" y2="87342"/>
                        <a14:foregroundMark x1="46414" y1="86498" x2="46414" y2="86498"/>
                        <a14:foregroundMark x1="48101" y1="88186" x2="48101" y2="88186"/>
                        <a14:foregroundMark x1="51266" y1="87342" x2="51266" y2="87342"/>
                        <a14:foregroundMark x1="54430" y1="86076" x2="54430" y2="86076"/>
                        <a14:foregroundMark x1="59916" y1="86498" x2="59916" y2="86498"/>
                        <a14:foregroundMark x1="63713" y1="85865" x2="63713" y2="85865"/>
                        <a14:foregroundMark x1="66456" y1="85443" x2="66456" y2="85443"/>
                        <a14:foregroundMark x1="72785" y1="83122" x2="72785" y2="83122"/>
                        <a14:foregroundMark x1="67511" y1="81857" x2="67511" y2="81857"/>
                        <a14:foregroundMark x1="26793" y1="43882" x2="26793" y2="43882"/>
                        <a14:foregroundMark x1="34388" y1="51055" x2="34388" y2="51055"/>
                        <a14:foregroundMark x1="53165" y1="49367" x2="53165" y2="49367"/>
                        <a14:foregroundMark x1="53797" y1="90295" x2="53797" y2="90295"/>
                        <a14:foregroundMark x1="55274" y1="90084" x2="55274" y2="90084"/>
                        <a14:foregroundMark x1="56962" y1="86709" x2="56962" y2="86709"/>
                        <a14:foregroundMark x1="44304" y1="89662" x2="44304" y2="89662"/>
                        <a14:foregroundMark x1="32911" y1="85865" x2="32911" y2="85865"/>
                        <a14:foregroundMark x1="68987" y1="85232" x2="68987" y2="85232"/>
                        <a14:backgroundMark x1="37131" y1="85021" x2="37131" y2="85021"/>
                        <a14:backgroundMark x1="58439" y1="87975" x2="58439" y2="87975"/>
                        <a14:backgroundMark x1="54008" y1="87131" x2="54008" y2="87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84" y="5317663"/>
            <a:ext cx="1002824" cy="10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B84D1-C8EC-447D-97EE-7201EEFD9A44}"/>
              </a:ext>
            </a:extLst>
          </p:cNvPr>
          <p:cNvGrpSpPr/>
          <p:nvPr/>
        </p:nvGrpSpPr>
        <p:grpSpPr>
          <a:xfrm>
            <a:off x="7525554" y="4116396"/>
            <a:ext cx="1261042" cy="1261042"/>
            <a:chOff x="7525554" y="4116396"/>
            <a:chExt cx="1261042" cy="1261042"/>
          </a:xfrm>
        </p:grpSpPr>
        <p:pic>
          <p:nvPicPr>
            <p:cNvPr id="1028" name="Picture 4" descr="Certified Information Systems Security Professional (CISSP) - Credly">
              <a:extLst>
                <a:ext uri="{FF2B5EF4-FFF2-40B4-BE49-F238E27FC236}">
                  <a16:creationId xmlns:a16="http://schemas.microsoft.com/office/drawing/2014/main" id="{F9049346-E505-C312-D92D-DD6DC38F3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5554" y="4116396"/>
              <a:ext cx="1261042" cy="126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1F112-3CD0-A0E7-9467-B1376150D5B5}"/>
                </a:ext>
              </a:extLst>
            </p:cNvPr>
            <p:cNvSpPr txBox="1"/>
            <p:nvPr/>
          </p:nvSpPr>
          <p:spPr>
            <a:xfrm>
              <a:off x="7654494" y="4560268"/>
              <a:ext cx="281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29AA34-66E3-EB01-2A06-9ED633FADFFD}"/>
                </a:ext>
              </a:extLst>
            </p:cNvPr>
            <p:cNvSpPr txBox="1"/>
            <p:nvPr/>
          </p:nvSpPr>
          <p:spPr>
            <a:xfrm>
              <a:off x="7828325" y="4562647"/>
              <a:ext cx="206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90B83A-2F8D-5AA0-AD50-88ADD6493E29}"/>
                </a:ext>
              </a:extLst>
            </p:cNvPr>
            <p:cNvSpPr txBox="1"/>
            <p:nvPr/>
          </p:nvSpPr>
          <p:spPr>
            <a:xfrm>
              <a:off x="7910473" y="4560263"/>
              <a:ext cx="28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BA5910-3702-65BD-9555-BF8826181FD4}"/>
                </a:ext>
              </a:extLst>
            </p:cNvPr>
            <p:cNvSpPr txBox="1"/>
            <p:nvPr/>
          </p:nvSpPr>
          <p:spPr>
            <a:xfrm>
              <a:off x="8064064" y="4560260"/>
              <a:ext cx="28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CDE941-763A-4F46-4A00-C09125290C1D}"/>
                </a:ext>
              </a:extLst>
            </p:cNvPr>
            <p:cNvSpPr txBox="1"/>
            <p:nvPr/>
          </p:nvSpPr>
          <p:spPr>
            <a:xfrm>
              <a:off x="8221228" y="4560257"/>
              <a:ext cx="28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</p:grpSp>
      <p:pic>
        <p:nvPicPr>
          <p:cNvPr id="1030" name="Picture 6" descr="CISA vs CISM - How Do I Choose?">
            <a:extLst>
              <a:ext uri="{FF2B5EF4-FFF2-40B4-BE49-F238E27FC236}">
                <a16:creationId xmlns:a16="http://schemas.microsoft.com/office/drawing/2014/main" id="{C7A47605-B163-40C1-7371-FB3CE504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160" y="4127806"/>
            <a:ext cx="1317892" cy="12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No photo description available.">
            <a:extLst>
              <a:ext uri="{FF2B5EF4-FFF2-40B4-BE49-F238E27FC236}">
                <a16:creationId xmlns:a16="http://schemas.microsoft.com/office/drawing/2014/main" id="{30F9E249-333B-139E-402F-4E95B9B0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9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67FCA-67FD-3CBC-F093-358A05E3D0AD}"/>
              </a:ext>
            </a:extLst>
          </p:cNvPr>
          <p:cNvSpPr txBox="1"/>
          <p:nvPr/>
        </p:nvSpPr>
        <p:spPr>
          <a:xfrm>
            <a:off x="3072756" y="710109"/>
            <a:ext cx="621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Problems and Solutions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C3F0C0-2E5C-7C0A-E71A-6239FCBEF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124" y="1141709"/>
            <a:ext cx="6130975" cy="3055025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B80B5AF-4A7D-BA60-E96E-1D7CB7CFA94E}"/>
              </a:ext>
            </a:extLst>
          </p:cNvPr>
          <p:cNvSpPr/>
          <p:nvPr/>
        </p:nvSpPr>
        <p:spPr>
          <a:xfrm flipH="1">
            <a:off x="7697678" y="3332074"/>
            <a:ext cx="2444097" cy="650266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 not click!</a:t>
            </a:r>
          </a:p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Just back to the previous page and keep refreshing.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2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67FCA-67FD-3CBC-F093-358A05E3D0AD}"/>
              </a:ext>
            </a:extLst>
          </p:cNvPr>
          <p:cNvSpPr txBox="1"/>
          <p:nvPr/>
        </p:nvSpPr>
        <p:spPr>
          <a:xfrm>
            <a:off x="3072756" y="710109"/>
            <a:ext cx="621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Problems and Solutions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97CEEC-1B9E-7BC6-9917-686193F78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094" y="1204675"/>
            <a:ext cx="5231903" cy="4002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B80B5AF-4A7D-BA60-E96E-1D7CB7CFA94E}"/>
              </a:ext>
            </a:extLst>
          </p:cNvPr>
          <p:cNvSpPr/>
          <p:nvPr/>
        </p:nvSpPr>
        <p:spPr>
          <a:xfrm flipH="1">
            <a:off x="6417891" y="2125373"/>
            <a:ext cx="2444097" cy="400110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Fail? Wait for another 72hrs.</a:t>
            </a:r>
          </a:p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Count from beginning of the lab.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0FE1DD-A30F-40E4-BB86-7228FDBDA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091" y="2556973"/>
            <a:ext cx="2414043" cy="3816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20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34795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426525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 descr="Microsoft Learn for Ignite | Microsoft Learn">
            <a:extLst>
              <a:ext uri="{FF2B5EF4-FFF2-40B4-BE49-F238E27FC236}">
                <a16:creationId xmlns:a16="http://schemas.microsoft.com/office/drawing/2014/main" id="{F497DE63-B853-8FB2-D158-52401A0CC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3328"/>
          <a:stretch/>
        </p:blipFill>
        <p:spPr bwMode="auto">
          <a:xfrm>
            <a:off x="1092257" y="290557"/>
            <a:ext cx="896980" cy="9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23814-CF61-D229-0306-88B7B3397CEE}"/>
              </a:ext>
            </a:extLst>
          </p:cNvPr>
          <p:cNvSpPr txBox="1"/>
          <p:nvPr/>
        </p:nvSpPr>
        <p:spPr>
          <a:xfrm>
            <a:off x="117714" y="1495232"/>
            <a:ext cx="187152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Sentinel</a:t>
            </a:r>
            <a:endParaRPr lang="th-TH" dirty="0">
              <a:solidFill>
                <a:schemeClr val="bg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2A79-46F2-6509-16E9-E6BDBC4E3874}"/>
              </a:ext>
            </a:extLst>
          </p:cNvPr>
          <p:cNvSpPr txBox="1"/>
          <p:nvPr/>
        </p:nvSpPr>
        <p:spPr>
          <a:xfrm>
            <a:off x="8738" y="1204675"/>
            <a:ext cx="2005230" cy="39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400" spc="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APPLIED SKILLS</a:t>
            </a:r>
            <a:endParaRPr lang="th-TH" sz="1400" spc="3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28" name="Picture 4" descr="Datasheet] MDR for Microsoft Sentinel - Red Canary">
            <a:extLst>
              <a:ext uri="{FF2B5EF4-FFF2-40B4-BE49-F238E27FC236}">
                <a16:creationId xmlns:a16="http://schemas.microsoft.com/office/drawing/2014/main" id="{159D973B-4948-0C82-58CB-862AC5320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67" b="80467" l="19417" r="82500">
                        <a14:foregroundMark x1="29583" y1="31800" x2="29583" y2="31800"/>
                        <a14:foregroundMark x1="75833" y1="34733" x2="44583" y2="26200"/>
                        <a14:foregroundMark x1="44583" y1="26200" x2="30250" y2="31600"/>
                        <a14:foregroundMark x1="30250" y1="31600" x2="24333" y2="41400"/>
                        <a14:foregroundMark x1="24333" y1="41400" x2="23500" y2="50067"/>
                        <a14:foregroundMark x1="23500" y1="50067" x2="29333" y2="58600"/>
                        <a14:foregroundMark x1="29333" y1="58600" x2="39833" y2="65000"/>
                        <a14:foregroundMark x1="39833" y1="65000" x2="51000" y2="66733"/>
                        <a14:foregroundMark x1="51000" y1="66733" x2="62417" y2="63267"/>
                        <a14:foregroundMark x1="74422" y1="51067" x2="77833" y2="47600"/>
                        <a14:foregroundMark x1="62417" y1="63267" x2="74422" y2="51067"/>
                        <a14:foregroundMark x1="77833" y1="47600" x2="78667" y2="40267"/>
                        <a14:foregroundMark x1="78667" y1="40267" x2="75333" y2="33267"/>
                        <a14:foregroundMark x1="47417" y1="20933" x2="47417" y2="20933"/>
                        <a14:foregroundMark x1="49500" y1="20933" x2="51667" y2="21200"/>
                        <a14:foregroundMark x1="82500" y1="36867" x2="81917" y2="40600"/>
                        <a14:foregroundMark x1="19583" y1="37733" x2="19417" y2="44000"/>
                        <a14:foregroundMark x1="48417" y1="78533" x2="52167" y2="78400"/>
                        <a14:foregroundMark x1="49833" y1="80467" x2="49833" y2="80467"/>
                        <a14:foregroundMark x1="82333" y1="52600" x2="82333" y2="52600"/>
                        <a14:foregroundMark x1="82500" y1="52333" x2="82500" y2="52333"/>
                        <a14:backgroundMark x1="74750" y1="51067" x2="74750" y2="51067"/>
                        <a14:backgroundMark x1="75000" y1="50733" x2="75000" y2="50733"/>
                        <a14:backgroundMark x1="75000" y1="50733" x2="73333" y2="50467"/>
                        <a14:backgroundMark x1="74583" y1="50333" x2="74583" y2="5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17566" r="15161" b="16760"/>
          <a:stretch/>
        </p:blipFill>
        <p:spPr bwMode="auto">
          <a:xfrm>
            <a:off x="814193" y="1861999"/>
            <a:ext cx="239282" cy="2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67FCA-67FD-3CBC-F093-358A05E3D0AD}"/>
              </a:ext>
            </a:extLst>
          </p:cNvPr>
          <p:cNvSpPr txBox="1"/>
          <p:nvPr/>
        </p:nvSpPr>
        <p:spPr>
          <a:xfrm>
            <a:off x="3072756" y="710109"/>
            <a:ext cx="621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Problems and Solutions</a:t>
            </a:r>
            <a:endParaRPr lang="th-TH" sz="2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8A313-4BD9-CE17-7D85-10EC1007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704" y="1116235"/>
            <a:ext cx="6070800" cy="34978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B80B5AF-4A7D-BA60-E96E-1D7CB7CFA94E}"/>
              </a:ext>
            </a:extLst>
          </p:cNvPr>
          <p:cNvSpPr/>
          <p:nvPr/>
        </p:nvSpPr>
        <p:spPr>
          <a:xfrm flipH="1">
            <a:off x="5918717" y="2228766"/>
            <a:ext cx="3982340" cy="206785"/>
          </a:xfrm>
          <a:prstGeom prst="homePlate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Fail but seems buggy (no confirm mail), just go taking again!</a:t>
            </a:r>
            <a:endParaRPr lang="th-TH" sz="1050" dirty="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2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2031457" y="3124367"/>
            <a:ext cx="370150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805D5-DC46-4F6D-8C13-AFF7E8906DAD}"/>
              </a:ext>
            </a:extLst>
          </p:cNvPr>
          <p:cNvSpPr/>
          <p:nvPr/>
        </p:nvSpPr>
        <p:spPr>
          <a:xfrm>
            <a:off x="1651823" y="1885979"/>
            <a:ext cx="2143958" cy="302553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3857670" y="1852589"/>
            <a:ext cx="57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have best practices from Microsoft to assist in Azure Development, such as tools and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guidances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Resource Lock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Azure Blueprint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MS Cloud Adoption Framework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Azure Blueprint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Microsoft Cloud Adoption Framework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best practices </a:t>
            </a:r>
            <a:r>
              <a:rPr lang="en-US" sz="1800" b="1" dirty="0">
                <a:solidFill>
                  <a:srgbClr val="00B0F0"/>
                </a:solidFill>
              </a:rPr>
              <a:t>from Microsoft</a:t>
            </a:r>
            <a:endParaRPr lang="th-T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3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2023526" y="2610782"/>
            <a:ext cx="370150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Microsoft, as cloud provider, is solely responsible for: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Physical Hardware Management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Endpoints Management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Manage user accounts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Manage data stored on Azure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Physical Hardware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best practices </a:t>
            </a:r>
            <a:r>
              <a:rPr lang="en-US" sz="1800" b="1" dirty="0">
                <a:solidFill>
                  <a:srgbClr val="00B0F0"/>
                </a:solidFill>
              </a:rPr>
              <a:t>from Microsoft</a:t>
            </a:r>
            <a:endParaRPr lang="th-T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9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8417220" y="25735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Please answer each question: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7615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of the Zero-trust principle is Assume Breach.		Yes/No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Zero-trust means firewall can protect internal network.	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of the Zero-trust principle is Verify Explicitly.	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of the Zero-trust principle is Least Privilege.		Yes/No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Y/N/Y/Y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Zero-Trust = Verify Explicitly + Least </a:t>
            </a:r>
            <a:r>
              <a:rPr lang="en-US" sz="1800" dirty="0" err="1">
                <a:solidFill>
                  <a:srgbClr val="00B0F0"/>
                </a:solidFill>
              </a:rPr>
              <a:t>Priviledge</a:t>
            </a:r>
            <a:r>
              <a:rPr lang="en-US" sz="1800" dirty="0">
                <a:solidFill>
                  <a:srgbClr val="00B0F0"/>
                </a:solidFill>
              </a:rPr>
              <a:t> + Assume Breach</a:t>
            </a:r>
            <a:endParaRPr lang="th-TH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93A75-26AE-CEF2-CE49-0A2A8DA3C017}"/>
              </a:ext>
            </a:extLst>
          </p:cNvPr>
          <p:cNvSpPr/>
          <p:nvPr/>
        </p:nvSpPr>
        <p:spPr>
          <a:xfrm>
            <a:off x="8912601" y="28340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1A9F9-DB9F-208E-85C2-89F9EB0292EF}"/>
              </a:ext>
            </a:extLst>
          </p:cNvPr>
          <p:cNvSpPr/>
          <p:nvPr/>
        </p:nvSpPr>
        <p:spPr>
          <a:xfrm>
            <a:off x="8417220" y="3134141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2D6F2A-CCDF-E8E8-8EC6-7A8881FC0981}"/>
              </a:ext>
            </a:extLst>
          </p:cNvPr>
          <p:cNvSpPr/>
          <p:nvPr/>
        </p:nvSpPr>
        <p:spPr>
          <a:xfrm>
            <a:off x="8407494" y="3434224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46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1960958" y="2897870"/>
            <a:ext cx="634278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3 things that are the truth for Zero-Trust: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is new Security Perimeter/Boundary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Identity is new Security Perimeter/Boundary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Physical Location is new Security Perimeter/Boundary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Users are always verified their permission explicitly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Apps or other Service Principles are no need to be always verified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Always assume that our system is breached, to actively finding threats. limit segments etc.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799636" y="5284466"/>
            <a:ext cx="811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BDF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Zero-Trust = New </a:t>
            </a:r>
            <a:r>
              <a:rPr lang="en-US" sz="1800" b="1" dirty="0">
                <a:solidFill>
                  <a:srgbClr val="00B0F0"/>
                </a:solidFill>
              </a:rPr>
              <a:t>Boundary is Identity </a:t>
            </a:r>
            <a:r>
              <a:rPr lang="en-US" sz="1800" dirty="0">
                <a:solidFill>
                  <a:srgbClr val="00B0F0"/>
                </a:solidFill>
              </a:rPr>
              <a:t>(Users/Devices/App/other </a:t>
            </a:r>
            <a:r>
              <a:rPr lang="en-US" sz="1800" dirty="0" err="1">
                <a:solidFill>
                  <a:srgbClr val="00B0F0"/>
                </a:solidFill>
              </a:rPr>
              <a:t>SPs+Signal</a:t>
            </a:r>
            <a:r>
              <a:rPr lang="en-US" sz="1800" dirty="0">
                <a:solidFill>
                  <a:srgbClr val="00B0F0"/>
                </a:solidFill>
              </a:rPr>
              <a:t>) with </a:t>
            </a:r>
            <a:r>
              <a:rPr lang="en-US" sz="1800" b="1" dirty="0">
                <a:solidFill>
                  <a:srgbClr val="00B0F0"/>
                </a:solidFill>
              </a:rPr>
              <a:t>3 principles: Verify Explicitly, Least Privileges, Assume Breach</a:t>
            </a:r>
            <a:endParaRPr lang="th-TH" b="1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9FFD0A-8CD9-9F52-68D9-04F2E3D96D48}"/>
              </a:ext>
            </a:extLst>
          </p:cNvPr>
          <p:cNvSpPr/>
          <p:nvPr/>
        </p:nvSpPr>
        <p:spPr>
          <a:xfrm>
            <a:off x="1960957" y="3426230"/>
            <a:ext cx="634278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832F6-6655-B561-EBB1-DD3F30B47ABC}"/>
              </a:ext>
            </a:extLst>
          </p:cNvPr>
          <p:cNvSpPr/>
          <p:nvPr/>
        </p:nvSpPr>
        <p:spPr>
          <a:xfrm>
            <a:off x="1890324" y="4296536"/>
            <a:ext cx="6342783" cy="5211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07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8417220" y="25735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Please answer each question: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7615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Control is key privacy principle of MS			Yes/No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Shared Responsibilities is key privacy principle of MS 	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Least Privilege is key privacy principle of MS	 	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Transparency is key privacy principle of MS 			Yes/No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Y/N/N/Y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Control/Transparency/Security/Strong Legal Protection/No Content-based Targeting/Benefits to you</a:t>
            </a:r>
            <a:endParaRPr lang="th-TH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93A75-26AE-CEF2-CE49-0A2A8DA3C017}"/>
              </a:ext>
            </a:extLst>
          </p:cNvPr>
          <p:cNvSpPr/>
          <p:nvPr/>
        </p:nvSpPr>
        <p:spPr>
          <a:xfrm>
            <a:off x="8912601" y="28340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1A9F9-DB9F-208E-85C2-89F9EB0292EF}"/>
              </a:ext>
            </a:extLst>
          </p:cNvPr>
          <p:cNvSpPr/>
          <p:nvPr/>
        </p:nvSpPr>
        <p:spPr>
          <a:xfrm>
            <a:off x="8922327" y="31831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2D6F2A-CCDF-E8E8-8EC6-7A8881FC0981}"/>
              </a:ext>
            </a:extLst>
          </p:cNvPr>
          <p:cNvSpPr/>
          <p:nvPr/>
        </p:nvSpPr>
        <p:spPr>
          <a:xfrm>
            <a:off x="8407494" y="3434224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76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2031457" y="3124367"/>
            <a:ext cx="370150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805D5-DC46-4F6D-8C13-AFF7E8906DAD}"/>
              </a:ext>
            </a:extLst>
          </p:cNvPr>
          <p:cNvSpPr/>
          <p:nvPr/>
        </p:nvSpPr>
        <p:spPr>
          <a:xfrm>
            <a:off x="1651823" y="1885979"/>
            <a:ext cx="2143958" cy="302553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3857670" y="1852589"/>
            <a:ext cx="57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files making data readable/usable only for viewer that has appropriate key.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Hashing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Deduplicating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Encryption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Compressing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Encryption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Encryption use key to encrypt/decrypt</a:t>
            </a:r>
            <a:endParaRPr lang="th-T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8934463" y="2573559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Please answer each question: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7615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digitally signed docs requires private key of signer	Yes/No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Verifying digitally signed docs requires public key of signer 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Signer uses private key to digitally sign documents. 		Yes/No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Signer uses public key to digitally sign documents. 		Yes/No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96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b="1" dirty="0">
                <a:solidFill>
                  <a:srgbClr val="00B0F0"/>
                </a:solidFill>
              </a:rPr>
              <a:t>N</a:t>
            </a:r>
            <a:r>
              <a:rPr lang="en-US" sz="1800" b="1" dirty="0">
                <a:solidFill>
                  <a:srgbClr val="00B0F0"/>
                </a:solidFill>
              </a:rPr>
              <a:t>/Y/Y/N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Asymmetric Encryption: sender uses private key, receiver uses public key.</a:t>
            </a:r>
            <a:endParaRPr lang="th-TH" dirty="0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A93A75-26AE-CEF2-CE49-0A2A8DA3C017}"/>
              </a:ext>
            </a:extLst>
          </p:cNvPr>
          <p:cNvSpPr/>
          <p:nvPr/>
        </p:nvSpPr>
        <p:spPr>
          <a:xfrm>
            <a:off x="8418425" y="2831832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1A9F9-DB9F-208E-85C2-89F9EB0292EF}"/>
              </a:ext>
            </a:extLst>
          </p:cNvPr>
          <p:cNvSpPr/>
          <p:nvPr/>
        </p:nvSpPr>
        <p:spPr>
          <a:xfrm>
            <a:off x="8407494" y="3176720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2D6F2A-CCDF-E8E8-8EC6-7A8881FC0981}"/>
              </a:ext>
            </a:extLst>
          </p:cNvPr>
          <p:cNvSpPr/>
          <p:nvPr/>
        </p:nvSpPr>
        <p:spPr>
          <a:xfrm>
            <a:off x="8922326" y="3429000"/>
            <a:ext cx="505107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9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C1671-2D92-3B40-369E-0DC70F2E9E79}"/>
              </a:ext>
            </a:extLst>
          </p:cNvPr>
          <p:cNvSpPr txBox="1"/>
          <p:nvPr/>
        </p:nvSpPr>
        <p:spPr>
          <a:xfrm>
            <a:off x="2445238" y="-1525659"/>
            <a:ext cx="507779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00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A5ACC-1599-3E74-6385-A1037F4D388B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view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3ADE-4083-AB95-C4ED-CC7539A2BCB3}"/>
              </a:ext>
            </a:extLst>
          </p:cNvPr>
          <p:cNvSpPr txBox="1"/>
          <p:nvPr/>
        </p:nvSpPr>
        <p:spPr>
          <a:xfrm>
            <a:off x="4653613" y="4680810"/>
            <a:ext cx="260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Cloud Sec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54E7-189C-C33D-F5A2-422FDDFA10CC}"/>
              </a:ext>
            </a:extLst>
          </p:cNvPr>
          <p:cNvSpPr txBox="1"/>
          <p:nvPr/>
        </p:nvSpPr>
        <p:spPr>
          <a:xfrm>
            <a:off x="4653613" y="5039570"/>
            <a:ext cx="297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Learning Tips</a:t>
            </a:r>
          </a:p>
        </p:txBody>
      </p:sp>
    </p:spTree>
    <p:extLst>
      <p:ext uri="{BB962C8B-B14F-4D97-AF65-F5344CB8AC3E}">
        <p14:creationId xmlns:p14="http://schemas.microsoft.com/office/powerpoint/2010/main" val="69611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67398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2023526" y="3413091"/>
            <a:ext cx="370150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57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To place multilayer of defense along network infrastructure, is which security methodology?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Zero-Trust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Key Privacy Principle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CIA: Confidentiality, Integrity, Availability 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Defense in Depth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Defense in Depth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</a:t>
            </a:r>
            <a:r>
              <a:rPr lang="en-US" sz="1800" b="1" dirty="0">
                <a:solidFill>
                  <a:srgbClr val="00B0F0"/>
                </a:solidFill>
              </a:rPr>
              <a:t>Multilayer</a:t>
            </a:r>
            <a:r>
              <a:rPr lang="en-US" sz="1800" dirty="0">
                <a:solidFill>
                  <a:srgbClr val="00B0F0"/>
                </a:solidFill>
              </a:rPr>
              <a:t> throughout </a:t>
            </a:r>
            <a:r>
              <a:rPr lang="en-US" sz="1800" b="1" dirty="0">
                <a:solidFill>
                  <a:srgbClr val="00B0F0"/>
                </a:solidFill>
              </a:rPr>
              <a:t>Network</a:t>
            </a:r>
            <a:endParaRPr lang="th-TH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4FDB4-F7CB-C760-E1D0-D3AE7CA5A192}"/>
              </a:ext>
            </a:extLst>
          </p:cNvPr>
          <p:cNvGrpSpPr/>
          <p:nvPr/>
        </p:nvGrpSpPr>
        <p:grpSpPr>
          <a:xfrm>
            <a:off x="-1848679" y="-228035"/>
            <a:ext cx="14040679" cy="6927590"/>
            <a:chOff x="-1848677" y="-31490"/>
            <a:chExt cx="14040679" cy="6927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CEF2B2-B00F-3AF5-05E9-932F74ED49B3}"/>
                </a:ext>
              </a:extLst>
            </p:cNvPr>
            <p:cNvGrpSpPr/>
            <p:nvPr/>
          </p:nvGrpSpPr>
          <p:grpSpPr>
            <a:xfrm>
              <a:off x="-1848677" y="-31490"/>
              <a:ext cx="14040679" cy="6927590"/>
              <a:chOff x="-1848677" y="-31490"/>
              <a:chExt cx="14040679" cy="692759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82F91-6FE5-7C61-5BCC-8A59B4E1D3FD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50C7B6-6719-5B59-02FB-BBA03DF3DDB9}"/>
                  </a:ext>
                </a:extLst>
              </p:cNvPr>
              <p:cNvSpPr/>
              <p:nvPr/>
            </p:nvSpPr>
            <p:spPr>
              <a:xfrm>
                <a:off x="-1848677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4BA099DB-BE7D-C7B7-AC32-71EC5D8DF291}"/>
                  </a:ext>
                </a:extLst>
              </p:cNvPr>
              <p:cNvSpPr/>
              <p:nvPr/>
            </p:nvSpPr>
            <p:spPr>
              <a:xfrm rot="5400000">
                <a:off x="517188" y="935284"/>
                <a:ext cx="1169125" cy="899160"/>
              </a:xfrm>
              <a:prstGeom prst="triangle">
                <a:avLst/>
              </a:prstGeom>
              <a:solidFill>
                <a:srgbClr val="8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E74E2B24-2032-8B99-0684-90015D5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12D60-4B7F-4616-8A6E-70667ED162A0}"/>
              </a:ext>
            </a:extLst>
          </p:cNvPr>
          <p:cNvSpPr/>
          <p:nvPr/>
        </p:nvSpPr>
        <p:spPr>
          <a:xfrm>
            <a:off x="2023526" y="2560472"/>
            <a:ext cx="3701503" cy="339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C6DED-F544-4C69-9A7F-583F1CD91982}"/>
              </a:ext>
            </a:extLst>
          </p:cNvPr>
          <p:cNvSpPr txBox="1"/>
          <p:nvPr/>
        </p:nvSpPr>
        <p:spPr>
          <a:xfrm>
            <a:off x="665661" y="470207"/>
            <a:ext cx="506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</a:t>
            </a:r>
            <a:r>
              <a:rPr lang="en-US" dirty="0">
                <a:solidFill>
                  <a:schemeClr val="bg1"/>
                </a:solidFill>
              </a:rPr>
              <a:t> Example in SC-900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1DAE-0C83-4D4A-BFD8-70459E3F788D}"/>
              </a:ext>
            </a:extLst>
          </p:cNvPr>
          <p:cNvSpPr txBox="1"/>
          <p:nvPr/>
        </p:nvSpPr>
        <p:spPr>
          <a:xfrm>
            <a:off x="652170" y="993427"/>
            <a:ext cx="265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Security Concepts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85A6B-FF41-4B90-AB04-3BC89D2D7941}"/>
              </a:ext>
            </a:extLst>
          </p:cNvPr>
          <p:cNvSpPr txBox="1"/>
          <p:nvPr/>
        </p:nvSpPr>
        <p:spPr>
          <a:xfrm>
            <a:off x="1890324" y="1838867"/>
            <a:ext cx="745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User must be …… when signing in Azure/M365 portal and then undergo …… process to identify whether user can access any specific resource. 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EB38-204E-44F0-9076-B109A0374E16}"/>
              </a:ext>
            </a:extLst>
          </p:cNvPr>
          <p:cNvSpPr txBox="1"/>
          <p:nvPr/>
        </p:nvSpPr>
        <p:spPr>
          <a:xfrm>
            <a:off x="2105070" y="2573559"/>
            <a:ext cx="571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Authenticated / Authorization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Authorized / Authentication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Accounted / Authentication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Authenticated / Accounting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0280C-0F4F-4237-B01C-BA8838B2DD41}"/>
              </a:ext>
            </a:extLst>
          </p:cNvPr>
          <p:cNvSpPr txBox="1"/>
          <p:nvPr/>
        </p:nvSpPr>
        <p:spPr>
          <a:xfrm>
            <a:off x="1811993" y="4346303"/>
            <a:ext cx="7455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Answer: </a:t>
            </a:r>
            <a:r>
              <a:rPr lang="en-US" sz="1800" b="1" dirty="0">
                <a:solidFill>
                  <a:srgbClr val="00B0F0"/>
                </a:solidFill>
              </a:rPr>
              <a:t>Authenticated </a:t>
            </a:r>
            <a:r>
              <a:rPr lang="en-US" sz="1800" dirty="0">
                <a:solidFill>
                  <a:srgbClr val="00B0F0"/>
                </a:solidFill>
              </a:rPr>
              <a:t>and </a:t>
            </a:r>
            <a:r>
              <a:rPr lang="en-US" sz="1800" b="1" dirty="0">
                <a:solidFill>
                  <a:srgbClr val="00B0F0"/>
                </a:solidFill>
              </a:rPr>
              <a:t>Authorization</a:t>
            </a:r>
          </a:p>
          <a:p>
            <a:r>
              <a:rPr lang="en-US" sz="1800" dirty="0">
                <a:solidFill>
                  <a:srgbClr val="00B0F0"/>
                </a:solidFill>
              </a:rPr>
              <a:t>Hint: </a:t>
            </a:r>
            <a:r>
              <a:rPr lang="en-US" sz="1800" b="1" dirty="0">
                <a:solidFill>
                  <a:srgbClr val="00B0F0"/>
                </a:solidFill>
              </a:rPr>
              <a:t>Authentication</a:t>
            </a:r>
            <a:r>
              <a:rPr lang="en-US" sz="1800" dirty="0">
                <a:solidFill>
                  <a:srgbClr val="00B0F0"/>
                </a:solidFill>
              </a:rPr>
              <a:t> is proving if </a:t>
            </a:r>
            <a:r>
              <a:rPr lang="en-US" sz="1800" b="1" dirty="0">
                <a:solidFill>
                  <a:srgbClr val="00B0F0"/>
                </a:solidFill>
              </a:rPr>
              <a:t>signing-in </a:t>
            </a:r>
            <a:r>
              <a:rPr lang="en-US" sz="1800" dirty="0">
                <a:solidFill>
                  <a:srgbClr val="00B0F0"/>
                </a:solidFill>
              </a:rPr>
              <a:t>user authentic. </a:t>
            </a:r>
            <a:r>
              <a:rPr lang="en-US" sz="1800" b="1" dirty="0">
                <a:solidFill>
                  <a:srgbClr val="00B0F0"/>
                </a:solidFill>
              </a:rPr>
              <a:t>Authorization</a:t>
            </a:r>
            <a:r>
              <a:rPr lang="en-US" sz="1800" dirty="0">
                <a:solidFill>
                  <a:srgbClr val="00B0F0"/>
                </a:solidFill>
              </a:rPr>
              <a:t> is to authorize/give rights to access/do something to </a:t>
            </a:r>
            <a:r>
              <a:rPr lang="en-US" sz="1800" b="1" dirty="0">
                <a:solidFill>
                  <a:srgbClr val="00B0F0"/>
                </a:solidFill>
              </a:rPr>
              <a:t>signed-in</a:t>
            </a:r>
            <a:r>
              <a:rPr lang="en-US" sz="1800" dirty="0">
                <a:solidFill>
                  <a:srgbClr val="00B0F0"/>
                </a:solidFill>
              </a:rPr>
              <a:t> user.</a:t>
            </a:r>
            <a:endParaRPr lang="th-TH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21939"/>
            <a:ext cx="12546566" cy="6913522"/>
            <a:chOff x="-354564" y="-31490"/>
            <a:chExt cx="12546566" cy="69135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13522"/>
              <a:chOff x="-354564" y="-31490"/>
              <a:chExt cx="12546566" cy="691352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-14068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3ADE-4083-AB95-C4ED-CC7539A2BCB3}"/>
              </a:ext>
            </a:extLst>
          </p:cNvPr>
          <p:cNvSpPr txBox="1"/>
          <p:nvPr/>
        </p:nvSpPr>
        <p:spPr>
          <a:xfrm>
            <a:off x="6201508" y="723536"/>
            <a:ext cx="410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Variable Text Light" pitchFamily="2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95E23-5763-EDA3-1BFA-04DE907EBCA7}"/>
              </a:ext>
            </a:extLst>
          </p:cNvPr>
          <p:cNvSpPr txBox="1"/>
          <p:nvPr/>
        </p:nvSpPr>
        <p:spPr>
          <a:xfrm>
            <a:off x="5131949" y="723536"/>
            <a:ext cx="1233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Variable Text Light" pitchFamily="2" charset="0"/>
              </a:rPr>
              <a:t>Cloud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90BCDB-D044-BDAF-98C9-12166B7F171B}"/>
              </a:ext>
            </a:extLst>
          </p:cNvPr>
          <p:cNvCxnSpPr>
            <a:cxnSpLocks/>
          </p:cNvCxnSpPr>
          <p:nvPr/>
        </p:nvCxnSpPr>
        <p:spPr>
          <a:xfrm>
            <a:off x="5358280" y="1308311"/>
            <a:ext cx="0" cy="238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7968E-F27D-9B72-D66D-AE5E5D0D1A64}"/>
              </a:ext>
            </a:extLst>
          </p:cNvPr>
          <p:cNvSpPr txBox="1"/>
          <p:nvPr/>
        </p:nvSpPr>
        <p:spPr>
          <a:xfrm>
            <a:off x="5460425" y="1415821"/>
            <a:ext cx="32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On-demand, Self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F561D-14EA-23CE-8F8B-5EC8D3D5A34A}"/>
              </a:ext>
            </a:extLst>
          </p:cNvPr>
          <p:cNvSpPr txBox="1"/>
          <p:nvPr/>
        </p:nvSpPr>
        <p:spPr>
          <a:xfrm>
            <a:off x="5460425" y="1785153"/>
            <a:ext cx="32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Broad Network Access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0C764-710E-34FB-953C-CF16303A760E}"/>
              </a:ext>
            </a:extLst>
          </p:cNvPr>
          <p:cNvSpPr txBox="1"/>
          <p:nvPr/>
        </p:nvSpPr>
        <p:spPr>
          <a:xfrm>
            <a:off x="5460425" y="2154485"/>
            <a:ext cx="32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Resource Pooling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329A5-5F15-7CDC-5273-67625B2CD0EA}"/>
              </a:ext>
            </a:extLst>
          </p:cNvPr>
          <p:cNvSpPr txBox="1"/>
          <p:nvPr/>
        </p:nvSpPr>
        <p:spPr>
          <a:xfrm>
            <a:off x="5460425" y="2523817"/>
            <a:ext cx="32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Rapid Elasticity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C65D8-074D-F38E-3BA4-794871B031A9}"/>
              </a:ext>
            </a:extLst>
          </p:cNvPr>
          <p:cNvSpPr txBox="1"/>
          <p:nvPr/>
        </p:nvSpPr>
        <p:spPr>
          <a:xfrm>
            <a:off x="5451802" y="2909474"/>
            <a:ext cx="326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Measured Services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D9C6F7-E949-AC8B-2754-5443F0D36DCB}"/>
              </a:ext>
            </a:extLst>
          </p:cNvPr>
          <p:cNvGrpSpPr/>
          <p:nvPr/>
        </p:nvGrpSpPr>
        <p:grpSpPr>
          <a:xfrm>
            <a:off x="6587970" y="946961"/>
            <a:ext cx="1692202" cy="307777"/>
            <a:chOff x="6587970" y="946961"/>
            <a:chExt cx="1692202" cy="307777"/>
          </a:xfrm>
        </p:grpSpPr>
        <p:pic>
          <p:nvPicPr>
            <p:cNvPr id="19" name="Picture 34" descr="Uncountable">
              <a:extLst>
                <a:ext uri="{FF2B5EF4-FFF2-40B4-BE49-F238E27FC236}">
                  <a16:creationId xmlns:a16="http://schemas.microsoft.com/office/drawing/2014/main" id="{403522B7-1C71-1E7B-4B8A-B2CF4793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970" y="1043222"/>
              <a:ext cx="504492" cy="1331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828157-C6E6-B850-847B-419FD8E8810E}"/>
                </a:ext>
              </a:extLst>
            </p:cNvPr>
            <p:cNvSpPr txBox="1"/>
            <p:nvPr/>
          </p:nvSpPr>
          <p:spPr>
            <a:xfrm>
              <a:off x="7082575" y="946961"/>
              <a:ext cx="1197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egoe UI Variable Display Light" pitchFamily="2" charset="0"/>
                </a:rPr>
                <a:t>SP 800-145</a:t>
              </a:r>
              <a:endParaRPr lang="en-US" sz="500" dirty="0">
                <a:solidFill>
                  <a:schemeClr val="bg1">
                    <a:lumMod val="75000"/>
                  </a:schemeClr>
                </a:solidFill>
                <a:latin typeface="Segoe UI Variable Display Light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84CCC5-7280-D25F-208C-7C8ABE2E645D}"/>
              </a:ext>
            </a:extLst>
          </p:cNvPr>
          <p:cNvGrpSpPr/>
          <p:nvPr/>
        </p:nvGrpSpPr>
        <p:grpSpPr>
          <a:xfrm>
            <a:off x="6587971" y="673366"/>
            <a:ext cx="1692200" cy="307777"/>
            <a:chOff x="6587971" y="673366"/>
            <a:chExt cx="1692200" cy="307777"/>
          </a:xfrm>
        </p:grpSpPr>
        <p:pic>
          <p:nvPicPr>
            <p:cNvPr id="1026" name="Picture 2" descr="iso iec image | Madden’s on Gull Lake">
              <a:extLst>
                <a:ext uri="{FF2B5EF4-FFF2-40B4-BE49-F238E27FC236}">
                  <a16:creationId xmlns:a16="http://schemas.microsoft.com/office/drawing/2014/main" id="{76503D54-CD0B-9FBE-A437-D7FE8613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971" y="696138"/>
              <a:ext cx="504492" cy="23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09439-6C9A-937D-66CB-631AEEB3665A}"/>
                </a:ext>
              </a:extLst>
            </p:cNvPr>
            <p:cNvSpPr txBox="1"/>
            <p:nvPr/>
          </p:nvSpPr>
          <p:spPr>
            <a:xfrm>
              <a:off x="7082574" y="673366"/>
              <a:ext cx="1197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egoe UI Variable Display Light" pitchFamily="2" charset="0"/>
                </a:rPr>
                <a:t>17788</a:t>
              </a:r>
              <a:endParaRPr lang="en-US" sz="500" dirty="0">
                <a:solidFill>
                  <a:schemeClr val="bg1">
                    <a:lumMod val="75000"/>
                  </a:schemeClr>
                </a:solidFill>
                <a:latin typeface="Segoe UI Variable Display Light" pitchFamily="2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C2A55-C704-438A-94E7-4C54103E5FA9}"/>
              </a:ext>
            </a:extLst>
          </p:cNvPr>
          <p:cNvCxnSpPr>
            <a:cxnSpLocks/>
          </p:cNvCxnSpPr>
          <p:nvPr/>
        </p:nvCxnSpPr>
        <p:spPr>
          <a:xfrm>
            <a:off x="5358280" y="3704492"/>
            <a:ext cx="3574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12423F-6A6D-DB8A-D7A3-29035BA86F8B}"/>
              </a:ext>
            </a:extLst>
          </p:cNvPr>
          <p:cNvCxnSpPr>
            <a:cxnSpLocks/>
          </p:cNvCxnSpPr>
          <p:nvPr/>
        </p:nvCxnSpPr>
        <p:spPr>
          <a:xfrm>
            <a:off x="4578277" y="3704492"/>
            <a:ext cx="780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4064CE-788F-FA32-C74B-0E6B86DFB76E}"/>
              </a:ext>
            </a:extLst>
          </p:cNvPr>
          <p:cNvSpPr txBox="1"/>
          <p:nvPr/>
        </p:nvSpPr>
        <p:spPr>
          <a:xfrm>
            <a:off x="8932985" y="3461936"/>
            <a:ext cx="212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Display Light" pitchFamily="2" charset="0"/>
              </a:rPr>
              <a:t>Deployment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14AB28-EF7F-D985-4E78-3C99717E8327}"/>
              </a:ext>
            </a:extLst>
          </p:cNvPr>
          <p:cNvSpPr txBox="1"/>
          <p:nvPr/>
        </p:nvSpPr>
        <p:spPr>
          <a:xfrm>
            <a:off x="3443528" y="3473659"/>
            <a:ext cx="113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Display Light" pitchFamily="2" charset="0"/>
              </a:rPr>
              <a:t>Service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4AD608-E4F2-6F0A-4648-359B051AAEFA}"/>
              </a:ext>
            </a:extLst>
          </p:cNvPr>
          <p:cNvCxnSpPr>
            <a:cxnSpLocks/>
          </p:cNvCxnSpPr>
          <p:nvPr/>
        </p:nvCxnSpPr>
        <p:spPr>
          <a:xfrm>
            <a:off x="4075776" y="3935324"/>
            <a:ext cx="0" cy="148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087E009-03B0-38CA-36B8-0132038EDF24}"/>
              </a:ext>
            </a:extLst>
          </p:cNvPr>
          <p:cNvSpPr txBox="1"/>
          <p:nvPr/>
        </p:nvSpPr>
        <p:spPr>
          <a:xfrm>
            <a:off x="4287948" y="3986020"/>
            <a:ext cx="107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IaaS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EEAF79-ABC4-EFD8-4F88-AFFC4AED9D93}"/>
              </a:ext>
            </a:extLst>
          </p:cNvPr>
          <p:cNvSpPr txBox="1"/>
          <p:nvPr/>
        </p:nvSpPr>
        <p:spPr>
          <a:xfrm>
            <a:off x="4287948" y="4521925"/>
            <a:ext cx="107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PaaS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B5957-3347-C38D-8CCE-A645056D03A4}"/>
              </a:ext>
            </a:extLst>
          </p:cNvPr>
          <p:cNvSpPr txBox="1"/>
          <p:nvPr/>
        </p:nvSpPr>
        <p:spPr>
          <a:xfrm>
            <a:off x="4271122" y="5062535"/>
            <a:ext cx="107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SaaS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6CDF85-4EA7-6A89-135B-AD95B9969537}"/>
              </a:ext>
            </a:extLst>
          </p:cNvPr>
          <p:cNvSpPr txBox="1"/>
          <p:nvPr/>
        </p:nvSpPr>
        <p:spPr>
          <a:xfrm>
            <a:off x="4678456" y="4786282"/>
            <a:ext cx="152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vs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FaaS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 ?</a:t>
            </a:r>
          </a:p>
        </p:txBody>
      </p:sp>
      <p:pic>
        <p:nvPicPr>
          <p:cNvPr id="1028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DB16A56F-A235-3229-5819-9DEA363E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76" y="5126890"/>
            <a:ext cx="283146" cy="3111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Microsoft announce the renaming of Azure Active Directory to Entra ID ...">
            <a:extLst>
              <a:ext uri="{FF2B5EF4-FFF2-40B4-BE49-F238E27FC236}">
                <a16:creationId xmlns:a16="http://schemas.microsoft.com/office/drawing/2014/main" id="{6E2DE5B4-DA3F-4601-CE6E-C7586E41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43" y="5125314"/>
            <a:ext cx="369265" cy="3280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90ED3232-1D99-891E-8080-008621AC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34" y="5111481"/>
            <a:ext cx="370155" cy="3701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Azure Sentinel – Cloud-native SIEM solution | Microsoft Azure">
            <a:extLst>
              <a:ext uri="{FF2B5EF4-FFF2-40B4-BE49-F238E27FC236}">
                <a16:creationId xmlns:a16="http://schemas.microsoft.com/office/drawing/2014/main" id="{E6F6BB22-92A3-D120-094F-77DD8EB16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r="27578"/>
          <a:stretch/>
        </p:blipFill>
        <p:spPr bwMode="auto">
          <a:xfrm>
            <a:off x="5009301" y="4475189"/>
            <a:ext cx="287040" cy="3306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lcome to Azure - Virtual Machines | Microsoft Azure">
            <a:extLst>
              <a:ext uri="{FF2B5EF4-FFF2-40B4-BE49-F238E27FC236}">
                <a16:creationId xmlns:a16="http://schemas.microsoft.com/office/drawing/2014/main" id="{24EEDA83-9227-050B-6C5A-3C0566F4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2" y="4054514"/>
            <a:ext cx="489438" cy="2569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1" grpId="0"/>
      <p:bldP spid="32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172090"/>
                <a:ext cx="1169125" cy="899160"/>
              </a:xfrm>
              <a:prstGeom prst="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3ADE-4083-AB95-C4ED-CC7539A2BCB3}"/>
              </a:ext>
            </a:extLst>
          </p:cNvPr>
          <p:cNvSpPr txBox="1"/>
          <p:nvPr/>
        </p:nvSpPr>
        <p:spPr>
          <a:xfrm>
            <a:off x="3209365" y="3042409"/>
            <a:ext cx="547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Variable Text Light" pitchFamily="2" charset="0"/>
              </a:rPr>
              <a:t>Cloud Sec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13A01-FFE4-EE09-7376-4C9309632B15}"/>
              </a:ext>
            </a:extLst>
          </p:cNvPr>
          <p:cNvGrpSpPr/>
          <p:nvPr/>
        </p:nvGrpSpPr>
        <p:grpSpPr>
          <a:xfrm>
            <a:off x="3920565" y="2562931"/>
            <a:ext cx="4560047" cy="939075"/>
            <a:chOff x="3920565" y="2562931"/>
            <a:chExt cx="4560047" cy="9390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011985-0D41-9DCF-ABE5-00C7C71A65BA}"/>
                </a:ext>
              </a:extLst>
            </p:cNvPr>
            <p:cNvSpPr txBox="1"/>
            <p:nvPr/>
          </p:nvSpPr>
          <p:spPr>
            <a:xfrm>
              <a:off x="3920565" y="3132674"/>
              <a:ext cx="1482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Engineer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01F8E3-06B3-E197-8BF6-187B371FAF81}"/>
                </a:ext>
              </a:extLst>
            </p:cNvPr>
            <p:cNvSpPr txBox="1"/>
            <p:nvPr/>
          </p:nvSpPr>
          <p:spPr>
            <a:xfrm>
              <a:off x="5987392" y="3132674"/>
              <a:ext cx="1482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Admin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D66189-302D-3FBA-F1CF-268BA6967860}"/>
                </a:ext>
              </a:extLst>
            </p:cNvPr>
            <p:cNvSpPr txBox="1"/>
            <p:nvPr/>
          </p:nvSpPr>
          <p:spPr>
            <a:xfrm>
              <a:off x="5987392" y="2866303"/>
              <a:ext cx="249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Specialist/Consults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C6815-7CDE-E3F7-9EAA-BEBCE1D4F58D}"/>
                </a:ext>
              </a:extLst>
            </p:cNvPr>
            <p:cNvSpPr txBox="1"/>
            <p:nvPr/>
          </p:nvSpPr>
          <p:spPr>
            <a:xfrm>
              <a:off x="5987392" y="2562931"/>
              <a:ext cx="1482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Audit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9CC91A-11AE-87B5-7C35-4BA3D4A61C19}"/>
                </a:ext>
              </a:extLst>
            </p:cNvPr>
            <p:cNvSpPr txBox="1"/>
            <p:nvPr/>
          </p:nvSpPr>
          <p:spPr>
            <a:xfrm>
              <a:off x="5268775" y="2981354"/>
              <a:ext cx="899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Netw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C52C7-0E45-8F88-6554-C2F13D01C2EE}"/>
                </a:ext>
              </a:extLst>
            </p:cNvPr>
            <p:cNvSpPr txBox="1"/>
            <p:nvPr/>
          </p:nvSpPr>
          <p:spPr>
            <a:xfrm>
              <a:off x="5085977" y="2702464"/>
              <a:ext cx="1081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Segoe Print" panose="02000600000000000000" pitchFamily="2" charset="0"/>
                </a:rPr>
                <a:t>System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777D3B-9B7A-341A-6A70-2749AF484927}"/>
              </a:ext>
            </a:extLst>
          </p:cNvPr>
          <p:cNvGrpSpPr/>
          <p:nvPr/>
        </p:nvGrpSpPr>
        <p:grpSpPr>
          <a:xfrm>
            <a:off x="3657600" y="269899"/>
            <a:ext cx="924101" cy="2862775"/>
            <a:chOff x="3657600" y="269899"/>
            <a:chExt cx="924101" cy="28627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910E85-EEF2-579F-347F-1C55258FB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21" y="2720572"/>
              <a:ext cx="412102" cy="41210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6055AA42-FC89-0BFB-D125-48E82FCC8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238" y="2718741"/>
              <a:ext cx="412102" cy="41210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icrosoft announce the renaming of Azure Active Directory to Entra ID ...">
              <a:extLst>
                <a:ext uri="{FF2B5EF4-FFF2-40B4-BE49-F238E27FC236}">
                  <a16:creationId xmlns:a16="http://schemas.microsoft.com/office/drawing/2014/main" id="{88B3006D-DACB-EDE3-73A6-B0E82849F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238" y="1721939"/>
              <a:ext cx="444463" cy="3948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1ECCB11-FE17-3F32-648E-0360A4B91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1152328"/>
              <a:ext cx="546727" cy="54672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zure Sentinel – Cloud-native SIEM solution | Microsoft Azure">
              <a:extLst>
                <a:ext uri="{FF2B5EF4-FFF2-40B4-BE49-F238E27FC236}">
                  <a16:creationId xmlns:a16="http://schemas.microsoft.com/office/drawing/2014/main" id="{C4634905-D837-A92C-1BE0-B16E26FA2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3" r="27578"/>
            <a:stretch/>
          </p:blipFill>
          <p:spPr bwMode="auto">
            <a:xfrm>
              <a:off x="3729211" y="2183797"/>
              <a:ext cx="364921" cy="4204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EF62A3-AB58-3D14-B988-48AF8EAC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513" b="93487" l="4233" r="93122">
                          <a14:foregroundMark x1="4233" y1="37931" x2="4233" y2="37931"/>
                          <a14:foregroundMark x1="48148" y1="9579" x2="48148" y2="9579"/>
                          <a14:foregroundMark x1="26984" y1="9579" x2="26984" y2="9579"/>
                          <a14:foregroundMark x1="18519" y1="90421" x2="18519" y2="90421"/>
                          <a14:foregroundMark x1="75132" y1="81609" x2="75132" y2="81609"/>
                          <a14:foregroundMark x1="16931" y1="93103" x2="16931" y2="93103"/>
                          <a14:foregroundMark x1="47090" y1="93487" x2="75661" y2="70498"/>
                          <a14:foregroundMark x1="80952" y1="81609" x2="50265" y2="82375"/>
                          <a14:foregroundMark x1="50265" y1="82375" x2="80952" y2="76245"/>
                          <a14:foregroundMark x1="80952" y1="76245" x2="77778" y2="32567"/>
                          <a14:foregroundMark x1="92593" y1="55939" x2="89947" y2="78161"/>
                          <a14:foregroundMark x1="89947" y1="78161" x2="79894" y2="87356"/>
                          <a14:foregroundMark x1="89947" y1="90038" x2="86243" y2="37165"/>
                          <a14:foregroundMark x1="86243" y1="37165" x2="74074" y2="22989"/>
                          <a14:foregroundMark x1="86772" y1="27203" x2="86772" y2="27203"/>
                          <a14:foregroundMark x1="93122" y1="42912" x2="93122" y2="42912"/>
                          <a14:foregroundMark x1="74074" y1="46743" x2="74074" y2="46743"/>
                          <a14:foregroundMark x1="29101" y1="6513" x2="29101" y2="65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63850" y="1691468"/>
              <a:ext cx="330282" cy="4561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3FEBFF-B445-689F-8CE0-44A9E2E5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66" b="92188" l="7212" r="90385">
                          <a14:foregroundMark x1="7212" y1="41406" x2="7212" y2="41406"/>
                          <a14:foregroundMark x1="40865" y1="92188" x2="40865" y2="92188"/>
                          <a14:foregroundMark x1="90385" y1="29688" x2="90385" y2="296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63850" y="269899"/>
              <a:ext cx="330282" cy="40650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773027-81C0-7092-EAB2-3E44EF6EA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3603" b="90074" l="7197" r="93939">
                          <a14:foregroundMark x1="46591" y1="13603" x2="46591" y2="13603"/>
                          <a14:foregroundMark x1="7197" y1="77941" x2="7197" y2="77941"/>
                          <a14:foregroundMark x1="45076" y1="89706" x2="45076" y2="89706"/>
                          <a14:foregroundMark x1="93939" y1="81250" x2="93939" y2="81250"/>
                        </a14:backgroundRemoval>
                      </a14:imgEffect>
                    </a14:imgLayer>
                  </a14:imgProps>
                </a:ext>
              </a:extLst>
            </a:blip>
            <a:srcRect t="7689"/>
            <a:stretch/>
          </p:blipFill>
          <p:spPr>
            <a:xfrm>
              <a:off x="3706987" y="727159"/>
              <a:ext cx="387145" cy="3682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C52110-FD02-FC05-5832-0DEC41E0B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97" y="1379039"/>
            <a:ext cx="685800" cy="685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81AD7E-FDA0-58DA-518F-CFD32615CE13}"/>
              </a:ext>
            </a:extLst>
          </p:cNvPr>
          <p:cNvCxnSpPr/>
          <p:nvPr/>
        </p:nvCxnSpPr>
        <p:spPr>
          <a:xfrm>
            <a:off x="3547405" y="291412"/>
            <a:ext cx="0" cy="283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41607D-1680-E232-01A0-238ADB400817}"/>
              </a:ext>
            </a:extLst>
          </p:cNvPr>
          <p:cNvGrpSpPr/>
          <p:nvPr/>
        </p:nvGrpSpPr>
        <p:grpSpPr>
          <a:xfrm>
            <a:off x="5913093" y="4011940"/>
            <a:ext cx="1228531" cy="1983703"/>
            <a:chOff x="5913093" y="4011940"/>
            <a:chExt cx="1228531" cy="1983703"/>
          </a:xfrm>
        </p:grpSpPr>
        <p:pic>
          <p:nvPicPr>
            <p:cNvPr id="1046" name="Picture 22" descr="PCI DSS Compliant | LoginRadius">
              <a:extLst>
                <a:ext uri="{FF2B5EF4-FFF2-40B4-BE49-F238E27FC236}">
                  <a16:creationId xmlns:a16="http://schemas.microsoft.com/office/drawing/2014/main" id="{8F66FC7A-5214-FB0F-201A-C057C3B50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093" y="4011940"/>
              <a:ext cx="1228531" cy="62914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blue and white label with white text&#10;&#10;Description automatically generated">
              <a:extLst>
                <a:ext uri="{FF2B5EF4-FFF2-40B4-BE49-F238E27FC236}">
                  <a16:creationId xmlns:a16="http://schemas.microsoft.com/office/drawing/2014/main" id="{55DD0A30-8B10-F54F-4BF3-26A8865B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094" y="4605861"/>
              <a:ext cx="696476" cy="6964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8" name="Picture 34" descr="Uncountable">
              <a:extLst>
                <a:ext uri="{FF2B5EF4-FFF2-40B4-BE49-F238E27FC236}">
                  <a16:creationId xmlns:a16="http://schemas.microsoft.com/office/drawing/2014/main" id="{5BC01954-B6C3-82D8-58B4-9782D44739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417" y="5387320"/>
              <a:ext cx="607898" cy="16048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71025E-9033-DC93-486E-C12FD06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797" b="89372" l="3297" r="96429">
                          <a14:foregroundMark x1="22802" y1="29952" x2="22802" y2="29952"/>
                          <a14:foregroundMark x1="26099" y1="38164" x2="11538" y2="30435"/>
                          <a14:foregroundMark x1="11538" y1="30435" x2="6593" y2="77778"/>
                          <a14:foregroundMark x1="47802" y1="7729" x2="47802" y2="7729"/>
                          <a14:foregroundMark x1="94231" y1="30435" x2="94231" y2="30435"/>
                          <a14:foregroundMark x1="96154" y1="57488" x2="96154" y2="57488"/>
                          <a14:foregroundMark x1="96429" y1="38647" x2="96429" y2="38647"/>
                          <a14:foregroundMark x1="3297" y1="66184" x2="3297" y2="66184"/>
                          <a14:foregroundMark x1="3846" y1="67150" x2="3846" y2="67150"/>
                          <a14:foregroundMark x1="3846" y1="67150" x2="3846" y2="671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7383" y="5649943"/>
              <a:ext cx="607898" cy="3457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2EA549-A7AF-BFD9-030C-B56A22B368CC}"/>
              </a:ext>
            </a:extLst>
          </p:cNvPr>
          <p:cNvCxnSpPr>
            <a:cxnSpLocks/>
          </p:cNvCxnSpPr>
          <p:nvPr/>
        </p:nvCxnSpPr>
        <p:spPr>
          <a:xfrm>
            <a:off x="5745142" y="4093029"/>
            <a:ext cx="0" cy="1932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652428E-D90F-BEC1-7B97-8CA9BDEFA176}"/>
              </a:ext>
            </a:extLst>
          </p:cNvPr>
          <p:cNvSpPr txBox="1"/>
          <p:nvPr/>
        </p:nvSpPr>
        <p:spPr>
          <a:xfrm>
            <a:off x="6964513" y="3126454"/>
            <a:ext cx="3408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Segoe UI Variable Display Light" pitchFamily="2" charset="0"/>
              </a:rPr>
              <a:t>Engineer</a:t>
            </a:r>
            <a:endParaRPr lang="en-US" sz="2000" dirty="0">
              <a:solidFill>
                <a:srgbClr val="C00000"/>
              </a:solidFill>
              <a:latin typeface="Segoe UI Variable Display Light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D20811-AAED-C51C-568B-CF842EEA27BA}"/>
              </a:ext>
            </a:extLst>
          </p:cNvPr>
          <p:cNvSpPr txBox="1"/>
          <p:nvPr/>
        </p:nvSpPr>
        <p:spPr>
          <a:xfrm>
            <a:off x="7327425" y="3915237"/>
            <a:ext cx="340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Segoe UI Variable Display Light" pitchFamily="2" charset="0"/>
              </a:rPr>
              <a:t>Architect</a:t>
            </a:r>
            <a:endParaRPr lang="en-US" sz="1600" dirty="0">
              <a:solidFill>
                <a:srgbClr val="C00000"/>
              </a:solidFill>
              <a:latin typeface="Segoe UI Variable Display Light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5FD1B9-1668-EDD1-34E4-1661195000C0}"/>
              </a:ext>
            </a:extLst>
          </p:cNvPr>
          <p:cNvSpPr txBox="1"/>
          <p:nvPr/>
        </p:nvSpPr>
        <p:spPr>
          <a:xfrm>
            <a:off x="7307533" y="4503343"/>
            <a:ext cx="340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Segoe UI Variable Display Light" pitchFamily="2" charset="0"/>
              </a:rPr>
              <a:t>Consultant</a:t>
            </a:r>
            <a:endParaRPr lang="en-US" sz="1600" dirty="0">
              <a:solidFill>
                <a:srgbClr val="C00000"/>
              </a:solidFill>
              <a:latin typeface="Segoe UI Variable Display Light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0322A1-25D3-1FEF-41A2-E7E971118FC0}"/>
              </a:ext>
            </a:extLst>
          </p:cNvPr>
          <p:cNvSpPr txBox="1"/>
          <p:nvPr/>
        </p:nvSpPr>
        <p:spPr>
          <a:xfrm>
            <a:off x="7324918" y="5098762"/>
            <a:ext cx="340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Segoe UI Variable Display Light" pitchFamily="2" charset="0"/>
              </a:rPr>
              <a:t>Analyst</a:t>
            </a:r>
            <a:endParaRPr lang="en-US" sz="1600" dirty="0">
              <a:solidFill>
                <a:srgbClr val="C00000"/>
              </a:solidFill>
              <a:latin typeface="Segoe UI Variable Display Light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B68091-9905-EDA7-42A0-1505172B3B0A}"/>
              </a:ext>
            </a:extLst>
          </p:cNvPr>
          <p:cNvCxnSpPr/>
          <p:nvPr/>
        </p:nvCxnSpPr>
        <p:spPr>
          <a:xfrm>
            <a:off x="10373297" y="3429000"/>
            <a:ext cx="0" cy="166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74B28C-845E-1BC4-C598-62C978E3730B}"/>
              </a:ext>
            </a:extLst>
          </p:cNvPr>
          <p:cNvSpPr txBox="1"/>
          <p:nvPr/>
        </p:nvSpPr>
        <p:spPr>
          <a:xfrm>
            <a:off x="10467662" y="3678919"/>
            <a:ext cx="14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Cost $$$?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F9C91-0905-7C08-062E-EC3BCD4BF505}"/>
              </a:ext>
            </a:extLst>
          </p:cNvPr>
          <p:cNvSpPr txBox="1"/>
          <p:nvPr/>
        </p:nvSpPr>
        <p:spPr>
          <a:xfrm>
            <a:off x="10485007" y="4069970"/>
            <a:ext cx="14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ROI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9D89D9-67A5-0E11-EEC2-FF6D3746FD46}"/>
              </a:ext>
            </a:extLst>
          </p:cNvPr>
          <p:cNvSpPr txBox="1"/>
          <p:nvPr/>
        </p:nvSpPr>
        <p:spPr>
          <a:xfrm>
            <a:off x="6518127" y="5152658"/>
            <a:ext cx="140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Print" panose="02000600000000000000" pitchFamily="2" charset="0"/>
              </a:rPr>
              <a:t>(SOC)</a:t>
            </a:r>
          </a:p>
        </p:txBody>
      </p:sp>
    </p:spTree>
    <p:extLst>
      <p:ext uri="{BB962C8B-B14F-4D97-AF65-F5344CB8AC3E}">
        <p14:creationId xmlns:p14="http://schemas.microsoft.com/office/powerpoint/2010/main" val="246318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1"/>
      <p:bldP spid="52" grpId="1"/>
      <p:bldP spid="53" grpId="1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172090"/>
                <a:ext cx="1169125" cy="899160"/>
              </a:xfrm>
              <a:prstGeom prst="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E464F0-0C64-0FC8-B36E-BC701DE50127}"/>
              </a:ext>
            </a:extLst>
          </p:cNvPr>
          <p:cNvSpPr txBox="1"/>
          <p:nvPr/>
        </p:nvSpPr>
        <p:spPr>
          <a:xfrm>
            <a:off x="3209365" y="3042409"/>
            <a:ext cx="547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Variable Text Light" pitchFamily="2" charset="0"/>
              </a:rPr>
              <a:t>Practice / Blogging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2961-F129-6520-F68A-CF8857B521C5}"/>
              </a:ext>
            </a:extLst>
          </p:cNvPr>
          <p:cNvSpPr txBox="1"/>
          <p:nvPr/>
        </p:nvSpPr>
        <p:spPr>
          <a:xfrm>
            <a:off x="3209365" y="3489038"/>
            <a:ext cx="683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Variable Text Light" pitchFamily="2" charset="0"/>
              </a:rPr>
              <a:t>Actual Hands-on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25F67-E282-FC80-608A-CFBF5FA2F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365" y="809308"/>
            <a:ext cx="3862667" cy="20516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98CE2D-E37D-8B8E-1A56-1647A23DE2EA}"/>
              </a:ext>
            </a:extLst>
          </p:cNvPr>
          <p:cNvGrpSpPr/>
          <p:nvPr/>
        </p:nvGrpSpPr>
        <p:grpSpPr>
          <a:xfrm>
            <a:off x="4955686" y="658830"/>
            <a:ext cx="1981804" cy="843437"/>
            <a:chOff x="8610600" y="2715986"/>
            <a:chExt cx="1981804" cy="8434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76CD4A-3F19-D740-9629-A899E66FAA73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DA037F0-061B-14CA-DF1B-26FA2DCE2BF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FD54FF-E68C-1D65-1CDF-54051D7B653A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29B412AF-5513-1F72-3E0A-CDC3E43917A6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466D75-61DD-51B0-F51A-0AB9F1B7356C}"/>
                </a:ext>
              </a:extLst>
            </p:cNvPr>
            <p:cNvSpPr txBox="1"/>
            <p:nvPr/>
          </p:nvSpPr>
          <p:spPr>
            <a:xfrm>
              <a:off x="9229962" y="2728426"/>
              <a:ext cx="13624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Search </a:t>
              </a: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Github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Labs with exam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91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172090"/>
                <a:ext cx="1169125" cy="899160"/>
              </a:xfrm>
              <a:prstGeom prst="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FCB63F-2F40-145F-BBBE-144CABBF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06" y="0"/>
            <a:ext cx="940878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EE07B1-1B13-71AE-A6AE-226A82D99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981" y="777233"/>
            <a:ext cx="4569362" cy="58506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51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172090"/>
                <a:ext cx="1169125" cy="899160"/>
              </a:xfrm>
              <a:prstGeom prst="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7E09-AFFA-92BB-DA69-2FDDF1F41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746" y="587375"/>
            <a:ext cx="1970768" cy="1970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EE372F-9AF9-7C03-177F-DB9B2D3ABDF9}"/>
              </a:ext>
            </a:extLst>
          </p:cNvPr>
          <p:cNvSpPr txBox="1"/>
          <p:nvPr/>
        </p:nvSpPr>
        <p:spPr>
          <a:xfrm>
            <a:off x="3731879" y="2578740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AZ-104 Labs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9C2DC-97EA-E021-6FBB-C5E816F7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99" y="585293"/>
            <a:ext cx="1970768" cy="1970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18A19E-95BB-C546-A249-33F5CDF1F869}"/>
              </a:ext>
            </a:extLst>
          </p:cNvPr>
          <p:cNvSpPr txBox="1"/>
          <p:nvPr/>
        </p:nvSpPr>
        <p:spPr>
          <a:xfrm>
            <a:off x="6206248" y="2587551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AZ-500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F3BE21-19D5-C090-EC31-7CA06124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851" y="585292"/>
            <a:ext cx="1970767" cy="19707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18746A-CDE1-0E4E-C1B0-92EAF87D52AF}"/>
              </a:ext>
            </a:extLst>
          </p:cNvPr>
          <p:cNvSpPr txBox="1"/>
          <p:nvPr/>
        </p:nvSpPr>
        <p:spPr>
          <a:xfrm>
            <a:off x="8643409" y="2587551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SC-900 Labs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B23AB-9BE2-C53A-D254-DE8CA99DC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802" y="3741737"/>
            <a:ext cx="1970768" cy="19707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CD3DE4-13F4-01DB-757F-87CDF0F36383}"/>
              </a:ext>
            </a:extLst>
          </p:cNvPr>
          <p:cNvSpPr txBox="1"/>
          <p:nvPr/>
        </p:nvSpPr>
        <p:spPr>
          <a:xfrm>
            <a:off x="3731879" y="5807030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SC-200 Labs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94750A-BA49-C92A-4561-F02BEC3D6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299" y="3741738"/>
            <a:ext cx="1970767" cy="19707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735582-F771-6433-5F47-CD5B942B13CB}"/>
              </a:ext>
            </a:extLst>
          </p:cNvPr>
          <p:cNvSpPr txBox="1"/>
          <p:nvPr/>
        </p:nvSpPr>
        <p:spPr>
          <a:xfrm>
            <a:off x="6191431" y="5807029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SC-300 Labs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16A05D-C89F-288A-B759-CDE382ADE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892" y="3740696"/>
            <a:ext cx="1970767" cy="19707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845B57-528C-A920-3E3F-F042D56460A9}"/>
              </a:ext>
            </a:extLst>
          </p:cNvPr>
          <p:cNvSpPr txBox="1"/>
          <p:nvPr/>
        </p:nvSpPr>
        <p:spPr>
          <a:xfrm>
            <a:off x="8594421" y="5807028"/>
            <a:ext cx="1870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Variable Text Light" pitchFamily="2" charset="0"/>
              </a:rPr>
              <a:t>SC-400 Labs</a:t>
            </a:r>
          </a:p>
        </p:txBody>
      </p:sp>
    </p:spTree>
    <p:extLst>
      <p:ext uri="{BB962C8B-B14F-4D97-AF65-F5344CB8AC3E}">
        <p14:creationId xmlns:p14="http://schemas.microsoft.com/office/powerpoint/2010/main" val="252261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7830</TotalTime>
  <Words>1491</Words>
  <Application>Microsoft Office PowerPoint</Application>
  <PresentationFormat>Widescreen</PresentationFormat>
  <Paragraphs>366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Calibri Light</vt:lpstr>
      <vt:lpstr>supermarket</vt:lpstr>
      <vt:lpstr>Segoe UI Variable Text Light</vt:lpstr>
      <vt:lpstr>Futura Lt BT</vt:lpstr>
      <vt:lpstr>Segoe UI Variable Display Light</vt:lpstr>
      <vt:lpstr>Arial</vt:lpstr>
      <vt:lpstr>Arial Black</vt:lpstr>
      <vt:lpstr>Segoe UI Light</vt:lpstr>
      <vt:lpstr>Segoe UI</vt:lpstr>
      <vt:lpstr>Segoe UI Semilight</vt:lpstr>
      <vt:lpstr>Segoe Print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 Hansakul</dc:creator>
  <cp:lastModifiedBy>rainbow silver</cp:lastModifiedBy>
  <cp:revision>206</cp:revision>
  <dcterms:created xsi:type="dcterms:W3CDTF">2022-03-23T23:39:57Z</dcterms:created>
  <dcterms:modified xsi:type="dcterms:W3CDTF">2024-06-27T07:38:44Z</dcterms:modified>
</cp:coreProperties>
</file>